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7" r:id="rId18"/>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94660"/>
  </p:normalViewPr>
  <p:slideViewPr>
    <p:cSldViewPr snapToGrid="0">
      <p:cViewPr varScale="1">
        <p:scale>
          <a:sx n="70" d="100"/>
          <a:sy n="70"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bg-BG" smtClean="0"/>
              <a:t>Редакт. стил загл. образец</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bg-BG" smtClean="0"/>
              <a:t>Щракнете за редакция стил подзагл. обр.</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DD90BEFC-4835-4CD1-A151-0D71482B3DB6}" type="datetimeFigureOut">
              <a:rPr lang="bg-BG" smtClean="0"/>
              <a:t>8.12.2020 г.</a:t>
            </a:fld>
            <a:endParaRPr lang="bg-BG"/>
          </a:p>
        </p:txBody>
      </p:sp>
      <p:sp>
        <p:nvSpPr>
          <p:cNvPr id="5" name="Footer Placeholder 4"/>
          <p:cNvSpPr>
            <a:spLocks noGrp="1"/>
          </p:cNvSpPr>
          <p:nvPr>
            <p:ph type="ftr" sz="quarter" idx="11"/>
          </p:nvPr>
        </p:nvSpPr>
        <p:spPr>
          <a:xfrm>
            <a:off x="1876424" y="5410201"/>
            <a:ext cx="5124886" cy="365125"/>
          </a:xfrm>
        </p:spPr>
        <p:txBody>
          <a:bodyPr/>
          <a:lstStyle/>
          <a:p>
            <a:endParaRPr lang="bg-BG"/>
          </a:p>
        </p:txBody>
      </p:sp>
      <p:sp>
        <p:nvSpPr>
          <p:cNvPr id="6" name="Slide Number Placeholder 5"/>
          <p:cNvSpPr>
            <a:spLocks noGrp="1"/>
          </p:cNvSpPr>
          <p:nvPr>
            <p:ph type="sldNum" sz="quarter" idx="12"/>
          </p:nvPr>
        </p:nvSpPr>
        <p:spPr>
          <a:xfrm>
            <a:off x="9896911" y="5410199"/>
            <a:ext cx="771089" cy="365125"/>
          </a:xfrm>
        </p:spPr>
        <p:txBody>
          <a:bodyPr/>
          <a:lstStyle/>
          <a:p>
            <a:fld id="{463FDB7B-CAFE-4A29-A756-C11F1CB2B9FE}" type="slidenum">
              <a:rPr lang="bg-BG" smtClean="0"/>
              <a:t>‹#›</a:t>
            </a:fld>
            <a:endParaRPr lang="bg-BG"/>
          </a:p>
        </p:txBody>
      </p:sp>
    </p:spTree>
    <p:extLst>
      <p:ext uri="{BB962C8B-B14F-4D97-AF65-F5344CB8AC3E}">
        <p14:creationId xmlns:p14="http://schemas.microsoft.com/office/powerpoint/2010/main" val="3055537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bg-BG" smtClean="0"/>
              <a:t>Редакт. стил загл. образец</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bg-BG" smtClean="0"/>
              <a:t>Щракнете върху иконата, за да добавите картина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DD90BEFC-4835-4CD1-A151-0D71482B3DB6}" type="datetimeFigureOut">
              <a:rPr lang="bg-BG" smtClean="0"/>
              <a:t>8.12.2020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463FDB7B-CAFE-4A29-A756-C11F1CB2B9FE}" type="slidenum">
              <a:rPr lang="bg-BG" smtClean="0"/>
              <a:t>‹#›</a:t>
            </a:fld>
            <a:endParaRPr lang="bg-BG"/>
          </a:p>
        </p:txBody>
      </p:sp>
    </p:spTree>
    <p:extLst>
      <p:ext uri="{BB962C8B-B14F-4D97-AF65-F5344CB8AC3E}">
        <p14:creationId xmlns:p14="http://schemas.microsoft.com/office/powerpoint/2010/main" val="1562502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лавие и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bg-BG" smtClean="0"/>
              <a:t>Редакт. стил загл. образец</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DD90BEFC-4835-4CD1-A151-0D71482B3DB6}" type="datetimeFigureOut">
              <a:rPr lang="bg-BG" smtClean="0"/>
              <a:t>8.12.2020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463FDB7B-CAFE-4A29-A756-C11F1CB2B9FE}" type="slidenum">
              <a:rPr lang="bg-BG" smtClean="0"/>
              <a:t>‹#›</a:t>
            </a:fld>
            <a:endParaRPr lang="bg-BG"/>
          </a:p>
        </p:txBody>
      </p:sp>
    </p:spTree>
    <p:extLst>
      <p:ext uri="{BB962C8B-B14F-4D97-AF65-F5344CB8AC3E}">
        <p14:creationId xmlns:p14="http://schemas.microsoft.com/office/powerpoint/2010/main" val="1789152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bg-BG" smtClean="0"/>
              <a:t>Редакт. стил загл. образец</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smtClean="0"/>
              <a:t>Щракнете, за да редактирате стиловете на текста в образеца</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DD90BEFC-4835-4CD1-A151-0D71482B3DB6}" type="datetimeFigureOut">
              <a:rPr lang="bg-BG" smtClean="0"/>
              <a:t>8.12.2020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463FDB7B-CAFE-4A29-A756-C11F1CB2B9FE}" type="slidenum">
              <a:rPr lang="bg-BG" smtClean="0"/>
              <a:t>‹#›</a:t>
            </a:fld>
            <a:endParaRPr lang="bg-BG"/>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17545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ичка с име">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bg-BG" smtClean="0"/>
              <a:t>Редакт. стил загл. образец</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DD90BEFC-4835-4CD1-A151-0D71482B3DB6}" type="datetimeFigureOut">
              <a:rPr lang="bg-BG" smtClean="0"/>
              <a:t>8.12.2020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463FDB7B-CAFE-4A29-A756-C11F1CB2B9FE}" type="slidenum">
              <a:rPr lang="bg-BG" smtClean="0"/>
              <a:t>‹#›</a:t>
            </a:fld>
            <a:endParaRPr lang="bg-BG"/>
          </a:p>
        </p:txBody>
      </p:sp>
    </p:spTree>
    <p:extLst>
      <p:ext uri="{BB962C8B-B14F-4D97-AF65-F5344CB8AC3E}">
        <p14:creationId xmlns:p14="http://schemas.microsoft.com/office/powerpoint/2010/main" val="2783059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bg-BG" smtClean="0"/>
              <a:t>Редакт. стил загл. образец</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3" name="Date Placeholder 2"/>
          <p:cNvSpPr>
            <a:spLocks noGrp="1"/>
          </p:cNvSpPr>
          <p:nvPr>
            <p:ph type="dt" sz="half" idx="10"/>
          </p:nvPr>
        </p:nvSpPr>
        <p:spPr/>
        <p:txBody>
          <a:bodyPr/>
          <a:lstStyle/>
          <a:p>
            <a:fld id="{DD90BEFC-4835-4CD1-A151-0D71482B3DB6}" type="datetimeFigureOut">
              <a:rPr lang="bg-BG" smtClean="0"/>
              <a:t>8.12.2020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463FDB7B-CAFE-4A29-A756-C11F1CB2B9FE}" type="slidenum">
              <a:rPr lang="bg-BG" smtClean="0"/>
              <a:t>‹#›</a:t>
            </a:fld>
            <a:endParaRPr lang="bg-BG"/>
          </a:p>
        </p:txBody>
      </p:sp>
    </p:spTree>
    <p:extLst>
      <p:ext uri="{BB962C8B-B14F-4D97-AF65-F5344CB8AC3E}">
        <p14:creationId xmlns:p14="http://schemas.microsoft.com/office/powerpoint/2010/main" val="2186429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и с картин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bg-BG" smtClean="0"/>
              <a:t>Редакт. стил загл. образец</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bg-BG" smtClean="0"/>
              <a:t>Щракнете върху иконата, за да добавите картина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bg-BG" smtClean="0"/>
              <a:t>Щракнете върху иконата, за да добавите картина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bg-BG" smtClean="0"/>
              <a:t>Щракнете върху иконата, за да добавите картина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3" name="Date Placeholder 2"/>
          <p:cNvSpPr>
            <a:spLocks noGrp="1"/>
          </p:cNvSpPr>
          <p:nvPr>
            <p:ph type="dt" sz="half" idx="10"/>
          </p:nvPr>
        </p:nvSpPr>
        <p:spPr/>
        <p:txBody>
          <a:bodyPr/>
          <a:lstStyle/>
          <a:p>
            <a:fld id="{DD90BEFC-4835-4CD1-A151-0D71482B3DB6}" type="datetimeFigureOut">
              <a:rPr lang="bg-BG" smtClean="0"/>
              <a:t>8.12.2020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463FDB7B-CAFE-4A29-A756-C11F1CB2B9FE}" type="slidenum">
              <a:rPr lang="bg-BG" smtClean="0"/>
              <a:t>‹#›</a:t>
            </a:fld>
            <a:endParaRPr lang="bg-BG"/>
          </a:p>
        </p:txBody>
      </p:sp>
    </p:spTree>
    <p:extLst>
      <p:ext uri="{BB962C8B-B14F-4D97-AF65-F5344CB8AC3E}">
        <p14:creationId xmlns:p14="http://schemas.microsoft.com/office/powerpoint/2010/main" val="4056410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p:txBody>
          <a:bodyPr vert="eaVert" ancho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DD90BEFC-4835-4CD1-A151-0D71482B3DB6}" type="datetimeFigureOut">
              <a:rPr lang="bg-BG" smtClean="0"/>
              <a:t>8.12.2020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63FDB7B-CAFE-4A29-A756-C11F1CB2B9FE}" type="slidenum">
              <a:rPr lang="bg-BG" smtClean="0"/>
              <a:t>‹#›</a:t>
            </a:fld>
            <a:endParaRPr lang="bg-BG"/>
          </a:p>
        </p:txBody>
      </p:sp>
    </p:spTree>
    <p:extLst>
      <p:ext uri="{BB962C8B-B14F-4D97-AF65-F5344CB8AC3E}">
        <p14:creationId xmlns:p14="http://schemas.microsoft.com/office/powerpoint/2010/main" val="1674599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DD90BEFC-4835-4CD1-A151-0D71482B3DB6}" type="datetimeFigureOut">
              <a:rPr lang="bg-BG" smtClean="0"/>
              <a:t>8.12.2020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63FDB7B-CAFE-4A29-A756-C11F1CB2B9FE}" type="slidenum">
              <a:rPr lang="bg-BG" smtClean="0"/>
              <a:t>‹#›</a:t>
            </a:fld>
            <a:endParaRPr lang="bg-BG"/>
          </a:p>
        </p:txBody>
      </p:sp>
    </p:spTree>
    <p:extLst>
      <p:ext uri="{BB962C8B-B14F-4D97-AF65-F5344CB8AC3E}">
        <p14:creationId xmlns:p14="http://schemas.microsoft.com/office/powerpoint/2010/main" val="1212663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Content Placeholder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DD90BEFC-4835-4CD1-A151-0D71482B3DB6}" type="datetimeFigureOut">
              <a:rPr lang="bg-BG" smtClean="0"/>
              <a:t>8.12.2020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63FDB7B-CAFE-4A29-A756-C11F1CB2B9FE}" type="slidenum">
              <a:rPr lang="bg-BG" smtClean="0"/>
              <a:t>‹#›</a:t>
            </a:fld>
            <a:endParaRPr lang="bg-BG"/>
          </a:p>
        </p:txBody>
      </p:sp>
    </p:spTree>
    <p:extLst>
      <p:ext uri="{BB962C8B-B14F-4D97-AF65-F5344CB8AC3E}">
        <p14:creationId xmlns:p14="http://schemas.microsoft.com/office/powerpoint/2010/main" val="2490447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DD90BEFC-4835-4CD1-A151-0D71482B3DB6}" type="datetimeFigureOut">
              <a:rPr lang="bg-BG" smtClean="0"/>
              <a:t>8.12.2020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63FDB7B-CAFE-4A29-A756-C11F1CB2B9FE}" type="slidenum">
              <a:rPr lang="bg-BG" smtClean="0"/>
              <a:t>‹#›</a:t>
            </a:fld>
            <a:endParaRPr lang="bg-BG"/>
          </a:p>
        </p:txBody>
      </p:sp>
    </p:spTree>
    <p:extLst>
      <p:ext uri="{BB962C8B-B14F-4D97-AF65-F5344CB8AC3E}">
        <p14:creationId xmlns:p14="http://schemas.microsoft.com/office/powerpoint/2010/main" val="2421436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Date Placeholder 4"/>
          <p:cNvSpPr>
            <a:spLocks noGrp="1"/>
          </p:cNvSpPr>
          <p:nvPr>
            <p:ph type="dt" sz="half" idx="10"/>
          </p:nvPr>
        </p:nvSpPr>
        <p:spPr/>
        <p:txBody>
          <a:bodyPr/>
          <a:lstStyle/>
          <a:p>
            <a:fld id="{DD90BEFC-4835-4CD1-A151-0D71482B3DB6}" type="datetimeFigureOut">
              <a:rPr lang="bg-BG" smtClean="0"/>
              <a:t>8.12.2020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463FDB7B-CAFE-4A29-A756-C11F1CB2B9FE}" type="slidenum">
              <a:rPr lang="bg-BG" smtClean="0"/>
              <a:t>‹#›</a:t>
            </a:fld>
            <a:endParaRPr lang="bg-BG"/>
          </a:p>
        </p:txBody>
      </p:sp>
    </p:spTree>
    <p:extLst>
      <p:ext uri="{BB962C8B-B14F-4D97-AF65-F5344CB8AC3E}">
        <p14:creationId xmlns:p14="http://schemas.microsoft.com/office/powerpoint/2010/main" val="4107374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Content Placeholder 3"/>
          <p:cNvSpPr>
            <a:spLocks noGrp="1"/>
          </p:cNvSpPr>
          <p:nvPr>
            <p:ph sz="half" idx="2"/>
          </p:nvPr>
        </p:nvSpPr>
        <p:spPr>
          <a:xfrm>
            <a:off x="1141410" y="3073397"/>
            <a:ext cx="4878391" cy="2717801"/>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Content Placeholder 5"/>
          <p:cNvSpPr>
            <a:spLocks noGrp="1"/>
          </p:cNvSpPr>
          <p:nvPr>
            <p:ph sz="quarter" idx="4"/>
          </p:nvPr>
        </p:nvSpPr>
        <p:spPr>
          <a:xfrm>
            <a:off x="6172200" y="3073397"/>
            <a:ext cx="4875210" cy="2717801"/>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7" name="Date Placeholder 6"/>
          <p:cNvSpPr>
            <a:spLocks noGrp="1"/>
          </p:cNvSpPr>
          <p:nvPr>
            <p:ph type="dt" sz="half" idx="10"/>
          </p:nvPr>
        </p:nvSpPr>
        <p:spPr/>
        <p:txBody>
          <a:bodyPr/>
          <a:lstStyle/>
          <a:p>
            <a:fld id="{DD90BEFC-4835-4CD1-A151-0D71482B3DB6}" type="datetimeFigureOut">
              <a:rPr lang="bg-BG" smtClean="0"/>
              <a:t>8.12.2020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463FDB7B-CAFE-4A29-A756-C11F1CB2B9FE}" type="slidenum">
              <a:rPr lang="bg-BG" smtClean="0"/>
              <a:t>‹#›</a:t>
            </a:fld>
            <a:endParaRPr lang="bg-BG"/>
          </a:p>
        </p:txBody>
      </p:sp>
    </p:spTree>
    <p:extLst>
      <p:ext uri="{BB962C8B-B14F-4D97-AF65-F5344CB8AC3E}">
        <p14:creationId xmlns:p14="http://schemas.microsoft.com/office/powerpoint/2010/main" val="1668465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Date Placeholder 2"/>
          <p:cNvSpPr>
            <a:spLocks noGrp="1"/>
          </p:cNvSpPr>
          <p:nvPr>
            <p:ph type="dt" sz="half" idx="10"/>
          </p:nvPr>
        </p:nvSpPr>
        <p:spPr/>
        <p:txBody>
          <a:bodyPr/>
          <a:lstStyle/>
          <a:p>
            <a:fld id="{DD90BEFC-4835-4CD1-A151-0D71482B3DB6}" type="datetimeFigureOut">
              <a:rPr lang="bg-BG" smtClean="0"/>
              <a:t>8.12.2020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463FDB7B-CAFE-4A29-A756-C11F1CB2B9FE}" type="slidenum">
              <a:rPr lang="bg-BG" smtClean="0"/>
              <a:t>‹#›</a:t>
            </a:fld>
            <a:endParaRPr lang="bg-BG"/>
          </a:p>
        </p:txBody>
      </p:sp>
    </p:spTree>
    <p:extLst>
      <p:ext uri="{BB962C8B-B14F-4D97-AF65-F5344CB8AC3E}">
        <p14:creationId xmlns:p14="http://schemas.microsoft.com/office/powerpoint/2010/main" val="1275441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90BEFC-4835-4CD1-A151-0D71482B3DB6}" type="datetimeFigureOut">
              <a:rPr lang="bg-BG" smtClean="0"/>
              <a:t>8.12.2020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463FDB7B-CAFE-4A29-A756-C11F1CB2B9FE}" type="slidenum">
              <a:rPr lang="bg-BG" smtClean="0"/>
              <a:t>‹#›</a:t>
            </a:fld>
            <a:endParaRPr lang="bg-BG"/>
          </a:p>
        </p:txBody>
      </p:sp>
    </p:spTree>
    <p:extLst>
      <p:ext uri="{BB962C8B-B14F-4D97-AF65-F5344CB8AC3E}">
        <p14:creationId xmlns:p14="http://schemas.microsoft.com/office/powerpoint/2010/main" val="3693911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bg-BG" smtClean="0"/>
              <a:t>Редакт. стил загл. образец</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DD90BEFC-4835-4CD1-A151-0D71482B3DB6}" type="datetimeFigureOut">
              <a:rPr lang="bg-BG" smtClean="0"/>
              <a:t>8.12.2020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463FDB7B-CAFE-4A29-A756-C11F1CB2B9FE}" type="slidenum">
              <a:rPr lang="bg-BG" smtClean="0"/>
              <a:t>‹#›</a:t>
            </a:fld>
            <a:endParaRPr lang="bg-BG"/>
          </a:p>
        </p:txBody>
      </p:sp>
    </p:spTree>
    <p:extLst>
      <p:ext uri="{BB962C8B-B14F-4D97-AF65-F5344CB8AC3E}">
        <p14:creationId xmlns:p14="http://schemas.microsoft.com/office/powerpoint/2010/main" val="1581356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bg-BG" smtClean="0"/>
              <a:t>Редакт. стил загл. образец</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DD90BEFC-4835-4CD1-A151-0D71482B3DB6}" type="datetimeFigureOut">
              <a:rPr lang="bg-BG" smtClean="0"/>
              <a:t>8.12.2020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463FDB7B-CAFE-4A29-A756-C11F1CB2B9FE}" type="slidenum">
              <a:rPr lang="bg-BG" smtClean="0"/>
              <a:t>‹#›</a:t>
            </a:fld>
            <a:endParaRPr lang="bg-BG"/>
          </a:p>
        </p:txBody>
      </p:sp>
    </p:spTree>
    <p:extLst>
      <p:ext uri="{BB962C8B-B14F-4D97-AF65-F5344CB8AC3E}">
        <p14:creationId xmlns:p14="http://schemas.microsoft.com/office/powerpoint/2010/main" val="3578072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D90BEFC-4835-4CD1-A151-0D71482B3DB6}" type="datetimeFigureOut">
              <a:rPr lang="bg-BG" smtClean="0"/>
              <a:t>8.12.2020 г.</a:t>
            </a:fld>
            <a:endParaRPr lang="bg-BG"/>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63FDB7B-CAFE-4A29-A756-C11F1CB2B9FE}" type="slidenum">
              <a:rPr lang="bg-BG" smtClean="0"/>
              <a:t>‹#›</a:t>
            </a:fld>
            <a:endParaRPr lang="bg-BG"/>
          </a:p>
        </p:txBody>
      </p:sp>
    </p:spTree>
    <p:extLst>
      <p:ext uri="{BB962C8B-B14F-4D97-AF65-F5344CB8AC3E}">
        <p14:creationId xmlns:p14="http://schemas.microsoft.com/office/powerpoint/2010/main" val="328597855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nyflip.com/kdfq/coiw/basic" TargetMode="External"/><Relationship Id="rId2" Type="http://schemas.openxmlformats.org/officeDocument/2006/relationships/hyperlink" Target="https://www.rzibl.org/?p=1051" TargetMode="External"/><Relationship Id="rId1" Type="http://schemas.openxmlformats.org/officeDocument/2006/relationships/slideLayout" Target="../slideLayouts/slideLayout2.xml"/><Relationship Id="rId4" Type="http://schemas.openxmlformats.org/officeDocument/2006/relationships/hyperlink" Target="https://lupa.bg/news/mozhe-li-da-vi-ubie-energiynata-napitka_7297news.htm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lgn="ctr"/>
            <a:r>
              <a:rPr lang="ru-RU" b="1" dirty="0" smtClean="0">
                <a:latin typeface="Cambria" pitchFamily="18" charset="0"/>
              </a:rPr>
              <a:t>Енергийните напитки</a:t>
            </a:r>
            <a:endParaRPr lang="bg-BG" dirty="0"/>
          </a:p>
        </p:txBody>
      </p:sp>
      <p:pic>
        <p:nvPicPr>
          <p:cNvPr id="5" name="Контейнер за съдържание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96018" y="1949995"/>
            <a:ext cx="5181600" cy="31605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Контейнер за съдържание 3"/>
          <p:cNvSpPr>
            <a:spLocks noGrp="1"/>
          </p:cNvSpPr>
          <p:nvPr>
            <p:ph sz="half" idx="2"/>
          </p:nvPr>
        </p:nvSpPr>
        <p:spPr>
          <a:xfrm>
            <a:off x="8311487" y="5595582"/>
            <a:ext cx="3589361" cy="873457"/>
          </a:xfrm>
        </p:spPr>
        <p:txBody>
          <a:bodyPr>
            <a:normAutofit/>
          </a:bodyPr>
          <a:lstStyle/>
          <a:p>
            <a:pPr marL="0" lvl="0" indent="0">
              <a:buNone/>
            </a:pPr>
            <a:r>
              <a:rPr lang="bg-BG" sz="2000" b="1" dirty="0" smtClean="0">
                <a:latin typeface="Cambria" pitchFamily="18" charset="0"/>
              </a:rPr>
              <a:t>Изготвил: Мария Калинова Педагогически съветник</a:t>
            </a:r>
          </a:p>
        </p:txBody>
      </p:sp>
    </p:spTree>
    <p:extLst>
      <p:ext uri="{BB962C8B-B14F-4D97-AF65-F5344CB8AC3E}">
        <p14:creationId xmlns:p14="http://schemas.microsoft.com/office/powerpoint/2010/main" val="3847331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815151" y="618518"/>
            <a:ext cx="9232259" cy="350473"/>
          </a:xfrm>
        </p:spPr>
        <p:txBody>
          <a:bodyPr>
            <a:noAutofit/>
          </a:bodyPr>
          <a:lstStyle/>
          <a:p>
            <a:pPr algn="ctr"/>
            <a:r>
              <a:rPr lang="bg-BG" sz="3200" b="1" dirty="0" smtClean="0">
                <a:latin typeface="Cambria" panose="02040503050406030204" pitchFamily="18" charset="0"/>
              </a:rPr>
              <a:t/>
            </a:r>
            <a:br>
              <a:rPr lang="bg-BG" sz="3200" b="1" dirty="0" smtClean="0">
                <a:latin typeface="Cambria" panose="02040503050406030204" pitchFamily="18" charset="0"/>
              </a:rPr>
            </a:br>
            <a:r>
              <a:rPr lang="bg-BG" sz="3200" b="1" dirty="0" smtClean="0">
                <a:latin typeface="Cambria" panose="02040503050406030204" pitchFamily="18" charset="0"/>
              </a:rPr>
              <a:t>Причини </a:t>
            </a:r>
            <a:r>
              <a:rPr lang="bg-BG" sz="3200" b="1" dirty="0">
                <a:latin typeface="Cambria" panose="02040503050406030204" pitchFamily="18" charset="0"/>
              </a:rPr>
              <a:t>да не прибягваме до употребата на енергийни напитки</a:t>
            </a:r>
            <a:endParaRPr lang="bg-BG" sz="3200" b="1" dirty="0"/>
          </a:p>
        </p:txBody>
      </p:sp>
      <p:sp>
        <p:nvSpPr>
          <p:cNvPr id="3" name="Контейнер за съдържание 2"/>
          <p:cNvSpPr>
            <a:spLocks noGrp="1"/>
          </p:cNvSpPr>
          <p:nvPr>
            <p:ph idx="1"/>
          </p:nvPr>
        </p:nvSpPr>
        <p:spPr>
          <a:xfrm>
            <a:off x="838201" y="1825625"/>
            <a:ext cx="4962098" cy="4351338"/>
          </a:xfrm>
        </p:spPr>
        <p:txBody>
          <a:bodyPr>
            <a:normAutofit fontScale="92500" lnSpcReduction="20000"/>
          </a:bodyPr>
          <a:lstStyle/>
          <a:p>
            <a:pPr algn="just">
              <a:buFont typeface="Wingdings" panose="05000000000000000000" pitchFamily="2" charset="2"/>
              <a:buChar char="ü"/>
            </a:pPr>
            <a:r>
              <a:rPr lang="bg-BG" sz="2400" b="1" dirty="0" smtClean="0">
                <a:latin typeface="Cambria" pitchFamily="18" charset="0"/>
              </a:rPr>
              <a:t>Безсъние - </a:t>
            </a:r>
            <a:r>
              <a:rPr lang="bg-BG" dirty="0" smtClean="0">
                <a:latin typeface="Cambria" pitchFamily="18" charset="0"/>
              </a:rPr>
              <a:t>приемът на енергийни напити води до </a:t>
            </a:r>
            <a:r>
              <a:rPr lang="bg-BG" sz="2400" dirty="0" smtClean="0">
                <a:latin typeface="Cambria" pitchFamily="18" charset="0"/>
              </a:rPr>
              <a:t>прилив на </a:t>
            </a:r>
            <a:r>
              <a:rPr lang="bg-BG" sz="2400" dirty="0">
                <a:latin typeface="Cambria" pitchFamily="18" charset="0"/>
              </a:rPr>
              <a:t>енергия и </a:t>
            </a:r>
            <a:r>
              <a:rPr lang="bg-BG" sz="2400" dirty="0" smtClean="0">
                <a:latin typeface="Cambria" pitchFamily="18" charset="0"/>
              </a:rPr>
              <a:t>жизненост</a:t>
            </a:r>
            <a:r>
              <a:rPr lang="bg-BG" sz="2400" dirty="0">
                <a:latin typeface="Cambria" pitchFamily="18" charset="0"/>
              </a:rPr>
              <a:t>.</a:t>
            </a:r>
            <a:r>
              <a:rPr lang="bg-BG" sz="2400" dirty="0" smtClean="0">
                <a:latin typeface="Cambria" pitchFamily="18" charset="0"/>
              </a:rPr>
              <a:t> Тези напитки </a:t>
            </a:r>
            <a:r>
              <a:rPr lang="bg-BG" sz="2400" dirty="0">
                <a:latin typeface="Cambria" pitchFamily="18" charset="0"/>
              </a:rPr>
              <a:t>могат да причинят загуба на </a:t>
            </a:r>
            <a:r>
              <a:rPr lang="bg-BG" sz="2400" dirty="0" smtClean="0">
                <a:latin typeface="Cambria" pitchFamily="18" charset="0"/>
              </a:rPr>
              <a:t>дълбок </a:t>
            </a:r>
            <a:r>
              <a:rPr lang="bg-BG" sz="2400" dirty="0">
                <a:latin typeface="Cambria" pitchFamily="18" charset="0"/>
              </a:rPr>
              <a:t>и спокоен сън, което в крайна сметка </a:t>
            </a:r>
            <a:r>
              <a:rPr lang="bg-BG" sz="2400" dirty="0" smtClean="0">
                <a:latin typeface="Cambria" pitchFamily="18" charset="0"/>
              </a:rPr>
              <a:t>провокира отново да се посегне </a:t>
            </a:r>
            <a:r>
              <a:rPr lang="bg-BG" sz="2400" dirty="0">
                <a:latin typeface="Cambria" pitchFamily="18" charset="0"/>
              </a:rPr>
              <a:t>към тях на следващия ден. </a:t>
            </a:r>
            <a:r>
              <a:rPr lang="bg-BG" sz="2400" dirty="0" smtClean="0">
                <a:latin typeface="Cambria" pitchFamily="18" charset="0"/>
              </a:rPr>
              <a:t>Най-добре е да се набави енергия </a:t>
            </a:r>
            <a:r>
              <a:rPr lang="bg-BG" sz="2400" dirty="0">
                <a:latin typeface="Cambria" pitchFamily="18" charset="0"/>
              </a:rPr>
              <a:t>по </a:t>
            </a:r>
            <a:r>
              <a:rPr lang="bg-BG" sz="2400" dirty="0" smtClean="0">
                <a:latin typeface="Cambria" pitchFamily="18" charset="0"/>
              </a:rPr>
              <a:t>естествен и безопасен </a:t>
            </a:r>
            <a:r>
              <a:rPr lang="bg-BG" sz="2400" dirty="0" smtClean="0">
                <a:latin typeface="Cambria" pitchFamily="18" charset="0"/>
              </a:rPr>
              <a:t>начин </a:t>
            </a:r>
            <a:r>
              <a:rPr lang="bg-BG" sz="2400" dirty="0">
                <a:latin typeface="Cambria" pitchFamily="18" charset="0"/>
              </a:rPr>
              <a:t>– с тренировка, пиене на много вода, и консумиране на </a:t>
            </a:r>
            <a:r>
              <a:rPr lang="bg-BG" sz="2400" dirty="0" smtClean="0">
                <a:latin typeface="Cambria" pitchFamily="18" charset="0"/>
              </a:rPr>
              <a:t>здравословна </a:t>
            </a:r>
            <a:r>
              <a:rPr lang="bg-BG" sz="2400" dirty="0">
                <a:latin typeface="Cambria" pitchFamily="18" charset="0"/>
              </a:rPr>
              <a:t>храна</a:t>
            </a:r>
            <a:r>
              <a:rPr lang="bg-BG" sz="2400" dirty="0" smtClean="0">
                <a:latin typeface="Cambria" pitchFamily="18" charset="0"/>
              </a:rPr>
              <a:t>.</a:t>
            </a:r>
          </a:p>
          <a:p>
            <a:pPr marL="0" indent="0" algn="just">
              <a:buNone/>
            </a:pPr>
            <a:endParaRPr lang="bg-BG" sz="2400" b="1" dirty="0">
              <a:latin typeface="Cambria" pitchFamily="18" charset="0"/>
            </a:endParaRPr>
          </a:p>
          <a:p>
            <a:pPr marL="0" indent="0" algn="just">
              <a:buNone/>
            </a:pPr>
            <a:endParaRPr lang="bg-BG" sz="2400" dirty="0" smtClean="0"/>
          </a:p>
          <a:p>
            <a:pPr marL="0" indent="0" algn="just">
              <a:buNone/>
            </a:pPr>
            <a:endParaRPr lang="bg-BG" sz="2400" dirty="0"/>
          </a:p>
        </p:txBody>
      </p:sp>
      <p:pic>
        <p:nvPicPr>
          <p:cNvPr id="4102" name="Picture 6" descr="Здравословно хранене - НАЧИН НА ЖИВОТЗдравословно хранене | НАЧИН НА ЖИВО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340" y="1992573"/>
            <a:ext cx="4544688" cy="38077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40984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8200" y="365126"/>
            <a:ext cx="10515600" cy="831102"/>
          </a:xfrm>
        </p:spPr>
        <p:txBody>
          <a:bodyPr>
            <a:normAutofit fontScale="90000"/>
          </a:bodyPr>
          <a:lstStyle/>
          <a:p>
            <a:pPr algn="ctr"/>
            <a:r>
              <a:rPr lang="bg-BG" sz="3600" b="1" dirty="0">
                <a:latin typeface="Cambria" panose="02040503050406030204" pitchFamily="18" charset="0"/>
              </a:rPr>
              <a:t>Причини да не прибягваме до употребата на енергийни напитки</a:t>
            </a:r>
            <a:endParaRPr lang="bg-BG" sz="3600" b="1" dirty="0"/>
          </a:p>
        </p:txBody>
      </p:sp>
      <p:sp>
        <p:nvSpPr>
          <p:cNvPr id="3" name="Контейнер за съдържание 2"/>
          <p:cNvSpPr>
            <a:spLocks noGrp="1"/>
          </p:cNvSpPr>
          <p:nvPr>
            <p:ph idx="1"/>
          </p:nvPr>
        </p:nvSpPr>
        <p:spPr>
          <a:xfrm>
            <a:off x="838200" y="1825625"/>
            <a:ext cx="8797120" cy="4206685"/>
          </a:xfrm>
        </p:spPr>
        <p:txBody>
          <a:bodyPr>
            <a:normAutofit fontScale="77500" lnSpcReduction="20000"/>
          </a:bodyPr>
          <a:lstStyle/>
          <a:p>
            <a:pPr algn="just">
              <a:buFont typeface="Wingdings" panose="05000000000000000000" pitchFamily="2" charset="2"/>
              <a:buChar char="ü"/>
            </a:pPr>
            <a:r>
              <a:rPr lang="bg-BG" b="1" dirty="0">
                <a:latin typeface="Cambria" pitchFamily="18" charset="0"/>
              </a:rPr>
              <a:t>Изкуствени аромати и оцветители</a:t>
            </a:r>
            <a:r>
              <a:rPr lang="bg-BG" dirty="0">
                <a:latin typeface="Cambria" pitchFamily="18" charset="0"/>
              </a:rPr>
              <a:t>. Повечето енергийни напитки на пазара не съдържат никакъв реален плодов сок, така че те се нуждаят от изкуствени оцветители и ароматизатори, за да изглеждат по-привлекателно и да ви изкушат да ги опитате. </a:t>
            </a:r>
            <a:r>
              <a:rPr lang="bg-BG" dirty="0" smtClean="0">
                <a:latin typeface="Cambria" pitchFamily="18" charset="0"/>
              </a:rPr>
              <a:t>	</a:t>
            </a:r>
            <a:endParaRPr lang="bg-BG" dirty="0" smtClean="0">
              <a:latin typeface="Cambria" pitchFamily="18" charset="0"/>
            </a:endParaRPr>
          </a:p>
          <a:p>
            <a:pPr algn="just">
              <a:buFont typeface="Wingdings" panose="05000000000000000000" pitchFamily="2" charset="2"/>
              <a:buChar char="ü"/>
            </a:pPr>
            <a:r>
              <a:rPr lang="bg-BG" dirty="0" smtClean="0">
                <a:latin typeface="Cambria" pitchFamily="18" charset="0"/>
              </a:rPr>
              <a:t>Ще </a:t>
            </a:r>
            <a:r>
              <a:rPr lang="bg-BG" dirty="0">
                <a:latin typeface="Cambria" pitchFamily="18" charset="0"/>
              </a:rPr>
              <a:t>бъдете ужасени, когато разберете, че различните вкусове на някои енергийни напитки са пълни с токсични химически оцветители. Производителите използват няколко различни бои за храни, като една от най-често прилаганите е Red 30, а нерядко тя се съдържа дори в продукти, които не са червени на </a:t>
            </a:r>
            <a:r>
              <a:rPr lang="bg-BG" dirty="0" smtClean="0">
                <a:latin typeface="Cambria" pitchFamily="18" charset="0"/>
              </a:rPr>
              <a:t>цвят.</a:t>
            </a:r>
          </a:p>
          <a:p>
            <a:pPr algn="just">
              <a:buFont typeface="Wingdings" panose="05000000000000000000" pitchFamily="2" charset="2"/>
              <a:buChar char="ü"/>
            </a:pPr>
            <a:r>
              <a:rPr lang="bg-BG" dirty="0" smtClean="0">
                <a:latin typeface="Cambria" pitchFamily="18" charset="0"/>
              </a:rPr>
              <a:t>Тя </a:t>
            </a:r>
            <a:r>
              <a:rPr lang="bg-BG" dirty="0">
                <a:latin typeface="Cambria" pitchFamily="18" charset="0"/>
              </a:rPr>
              <a:t>се свързва с реакции, вариращи от мигрена и главоболие до изблици на раздразнение, замаяност, агресивно поведение, хиперактивност, неконтролируеми писъци и плач, нервност, ритане, неспособност </a:t>
            </a:r>
            <a:r>
              <a:rPr lang="bg-BG" dirty="0" smtClean="0">
                <a:latin typeface="Cambria" pitchFamily="18" charset="0"/>
              </a:rPr>
              <a:t>да стоите </a:t>
            </a:r>
            <a:r>
              <a:rPr lang="bg-BG" dirty="0">
                <a:latin typeface="Cambria" pitchFamily="18" charset="0"/>
              </a:rPr>
              <a:t>спокойно и </a:t>
            </a:r>
            <a:r>
              <a:rPr lang="bg-BG" b="1" dirty="0">
                <a:latin typeface="Cambria" pitchFamily="18" charset="0"/>
              </a:rPr>
              <a:t>да се </a:t>
            </a:r>
            <a:r>
              <a:rPr lang="bg-BG" b="1" dirty="0" smtClean="0">
                <a:latin typeface="Cambria" pitchFamily="18" charset="0"/>
              </a:rPr>
              <a:t>концентрирате.</a:t>
            </a:r>
            <a:endParaRPr lang="bg-BG" dirty="0">
              <a:latin typeface="Cambria" pitchFamily="18" charset="0"/>
            </a:endParaRPr>
          </a:p>
          <a:p>
            <a:pPr algn="just"/>
            <a:endParaRPr lang="bg-BG" dirty="0"/>
          </a:p>
        </p:txBody>
      </p:sp>
      <p:pic>
        <p:nvPicPr>
          <p:cNvPr id="7" name="Картина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2915" y="1094105"/>
            <a:ext cx="1950720" cy="1463040"/>
          </a:xfrm>
          <a:prstGeom prst="ellipse">
            <a:avLst/>
          </a:prstGeom>
          <a:ln>
            <a:noFill/>
          </a:ln>
          <a:effectLst>
            <a:softEdge rad="112500"/>
          </a:effectLst>
        </p:spPr>
      </p:pic>
    </p:spTree>
    <p:extLst>
      <p:ext uri="{BB962C8B-B14F-4D97-AF65-F5344CB8AC3E}">
        <p14:creationId xmlns:p14="http://schemas.microsoft.com/office/powerpoint/2010/main" val="265946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8200" y="365126"/>
            <a:ext cx="10515600" cy="849526"/>
          </a:xfrm>
        </p:spPr>
        <p:txBody>
          <a:bodyPr>
            <a:normAutofit fontScale="90000"/>
          </a:bodyPr>
          <a:lstStyle/>
          <a:p>
            <a:pPr algn="ctr"/>
            <a:r>
              <a:rPr lang="bg-BG" sz="3200" b="1" dirty="0">
                <a:latin typeface="Cambria" panose="02040503050406030204" pitchFamily="18" charset="0"/>
              </a:rPr>
              <a:t>Причини да не прибягваме до употребата на енергийни напитки</a:t>
            </a:r>
            <a:endParaRPr lang="bg-BG" sz="3200" b="1" dirty="0"/>
          </a:p>
        </p:txBody>
      </p:sp>
      <p:sp>
        <p:nvSpPr>
          <p:cNvPr id="3" name="Контейнер за съдържание 2"/>
          <p:cNvSpPr>
            <a:spLocks noGrp="1"/>
          </p:cNvSpPr>
          <p:nvPr>
            <p:ph idx="1"/>
          </p:nvPr>
        </p:nvSpPr>
        <p:spPr>
          <a:xfrm>
            <a:off x="838200" y="1392071"/>
            <a:ext cx="10515600" cy="4784891"/>
          </a:xfrm>
        </p:spPr>
        <p:txBody>
          <a:bodyPr>
            <a:normAutofit fontScale="85000" lnSpcReduction="20000"/>
          </a:bodyPr>
          <a:lstStyle/>
          <a:p>
            <a:pPr algn="just">
              <a:buNone/>
            </a:pPr>
            <a:endParaRPr lang="bg-BG" b="1" dirty="0" smtClean="0">
              <a:latin typeface="Cambria" pitchFamily="18" charset="0"/>
            </a:endParaRPr>
          </a:p>
          <a:p>
            <a:pPr algn="just">
              <a:buFont typeface="Wingdings" panose="05000000000000000000" pitchFamily="2" charset="2"/>
              <a:buChar char="ü"/>
            </a:pPr>
            <a:r>
              <a:rPr lang="bg-BG" b="1" dirty="0" smtClean="0">
                <a:latin typeface="Cambria" pitchFamily="18" charset="0"/>
              </a:rPr>
              <a:t>Изкуствени подсладители;</a:t>
            </a:r>
          </a:p>
          <a:p>
            <a:pPr algn="just">
              <a:buFont typeface="Wingdings" panose="05000000000000000000" pitchFamily="2" charset="2"/>
              <a:buChar char="ü"/>
            </a:pPr>
            <a:r>
              <a:rPr lang="bg-BG" b="1" dirty="0" smtClean="0">
                <a:latin typeface="Cambria" pitchFamily="18" charset="0"/>
              </a:rPr>
              <a:t>Умора</a:t>
            </a:r>
            <a:r>
              <a:rPr lang="bg-BG" dirty="0" smtClean="0">
                <a:latin typeface="Cambria" pitchFamily="18" charset="0"/>
              </a:rPr>
              <a:t>;</a:t>
            </a:r>
          </a:p>
          <a:p>
            <a:pPr algn="just">
              <a:buFont typeface="Wingdings" panose="05000000000000000000" pitchFamily="2" charset="2"/>
              <a:buChar char="ü"/>
            </a:pPr>
            <a:r>
              <a:rPr lang="bg-BG" b="1" dirty="0" smtClean="0">
                <a:latin typeface="Cambria" pitchFamily="18" charset="0"/>
              </a:rPr>
              <a:t>Витамини</a:t>
            </a:r>
            <a:r>
              <a:rPr lang="bg-BG" b="1" dirty="0">
                <a:latin typeface="Cambria" pitchFamily="18" charset="0"/>
              </a:rPr>
              <a:t> от група В. </a:t>
            </a:r>
            <a:r>
              <a:rPr lang="bg-BG" dirty="0">
                <a:latin typeface="Cambria" pitchFamily="18" charset="0"/>
              </a:rPr>
              <a:t>Този витамин е една от съставките, налична в почти всяка енергийна напитка. Със сигурност е от полза да се приема препоръчителната дневна доза, но повече от 34 мг В3 /или </a:t>
            </a:r>
            <a:r>
              <a:rPr lang="bg-BG" dirty="0" err="1">
                <a:latin typeface="Cambria" pitchFamily="18" charset="0"/>
              </a:rPr>
              <a:t>ниацин</a:t>
            </a:r>
            <a:r>
              <a:rPr lang="bg-BG" dirty="0">
                <a:latin typeface="Cambria" pitchFamily="18" charset="0"/>
              </a:rPr>
              <a:t>/ може да предизвика зачервяване на кожата. Консумирането на повече от 100 мг или повече В2 може да доведе до чернодробна токсичност. Повече от 99 мг от витамин В6 може да предизвика сетивни нервни проблеми, като усещане за парене и кожни </a:t>
            </a:r>
            <a:r>
              <a:rPr lang="bg-BG" dirty="0" smtClean="0">
                <a:latin typeface="Cambria" pitchFamily="18" charset="0"/>
              </a:rPr>
              <a:t>лезии.</a:t>
            </a:r>
          </a:p>
          <a:p>
            <a:pPr algn="just">
              <a:buFont typeface="Wingdings" panose="05000000000000000000" pitchFamily="2" charset="2"/>
              <a:buChar char="ü"/>
            </a:pPr>
            <a:r>
              <a:rPr lang="bg-BG" b="1" dirty="0" smtClean="0">
                <a:latin typeface="Cambria" pitchFamily="18" charset="0"/>
              </a:rPr>
              <a:t>Алергични </a:t>
            </a:r>
            <a:r>
              <a:rPr lang="bg-BG" b="1" dirty="0">
                <a:latin typeface="Cambria" pitchFamily="18" charset="0"/>
              </a:rPr>
              <a:t>реакции</a:t>
            </a:r>
            <a:r>
              <a:rPr lang="bg-BG" dirty="0">
                <a:latin typeface="Cambria" pitchFamily="18" charset="0"/>
              </a:rPr>
              <a:t>. Най-често срещаната съставка на енергийните напитки – кофеинът, може да доведе до редица алергични реакции като обрив, сърбеж, подуване на езика, устата, лицето или устните, затруднено дишане, стягане в гърдите, повръщане.</a:t>
            </a:r>
            <a:endParaRPr lang="bg-BG" dirty="0"/>
          </a:p>
        </p:txBody>
      </p:sp>
    </p:spTree>
    <p:extLst>
      <p:ext uri="{BB962C8B-B14F-4D97-AF65-F5344CB8AC3E}">
        <p14:creationId xmlns:p14="http://schemas.microsoft.com/office/powerpoint/2010/main" val="3223342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8200" y="365126"/>
            <a:ext cx="10515600" cy="726696"/>
          </a:xfrm>
        </p:spPr>
        <p:txBody>
          <a:bodyPr/>
          <a:lstStyle/>
          <a:p>
            <a:pPr algn="ctr"/>
            <a:r>
              <a:rPr lang="bg-BG" b="1" dirty="0" smtClean="0"/>
              <a:t>Факти </a:t>
            </a:r>
            <a:endParaRPr lang="bg-BG" b="1" dirty="0"/>
          </a:p>
        </p:txBody>
      </p:sp>
      <p:sp>
        <p:nvSpPr>
          <p:cNvPr id="3" name="Контейнер за съдържание 2"/>
          <p:cNvSpPr>
            <a:spLocks noGrp="1"/>
          </p:cNvSpPr>
          <p:nvPr>
            <p:ph idx="1"/>
          </p:nvPr>
        </p:nvSpPr>
        <p:spPr>
          <a:xfrm>
            <a:off x="838200" y="1228298"/>
            <a:ext cx="5821907" cy="5063319"/>
          </a:xfrm>
        </p:spPr>
        <p:txBody>
          <a:bodyPr>
            <a:normAutofit fontScale="70000" lnSpcReduction="20000"/>
          </a:bodyPr>
          <a:lstStyle/>
          <a:p>
            <a:pPr algn="just">
              <a:buFont typeface="Wingdings" panose="05000000000000000000" pitchFamily="2" charset="2"/>
              <a:buChar char="ü"/>
            </a:pPr>
            <a:r>
              <a:rPr lang="ru-RU" dirty="0">
                <a:latin typeface="Cambria" pitchFamily="18" charset="0"/>
              </a:rPr>
              <a:t>През октомври 2018 г. двама ученици от Враца са приети по спешност в болница в прединфарктно състояние като причина за състоянието им е прекомерна употреба на енергийни </a:t>
            </a:r>
            <a:r>
              <a:rPr lang="ru-RU" dirty="0" smtClean="0">
                <a:latin typeface="Cambria" pitchFamily="18" charset="0"/>
              </a:rPr>
              <a:t>напитки.</a:t>
            </a:r>
          </a:p>
          <a:p>
            <a:pPr algn="just">
              <a:buFont typeface="Wingdings" panose="05000000000000000000" pitchFamily="2" charset="2"/>
              <a:buChar char="ü"/>
            </a:pPr>
            <a:r>
              <a:rPr lang="ru-RU" dirty="0" smtClean="0">
                <a:latin typeface="Cambria" pitchFamily="18" charset="0"/>
              </a:rPr>
              <a:t>През април 2017г. 16-годишен тийнейджър е починал в час след консумация на енергийни напитки. Дейвис Крайп от американския щат Южна Каролина изпил едно кафе и две енергийни напитки за два часа и е получил аритмия в училище. Преди инцидента тийнейджърът не е страдал от сърдечно заболяване</a:t>
            </a:r>
            <a:r>
              <a:rPr lang="ru-RU" dirty="0" smtClean="0">
                <a:latin typeface="Cambria" pitchFamily="18" charset="0"/>
              </a:rPr>
              <a:t>.</a:t>
            </a:r>
          </a:p>
          <a:p>
            <a:pPr algn="just">
              <a:buFont typeface="Wingdings" panose="05000000000000000000" pitchFamily="2" charset="2"/>
              <a:buChar char="ü"/>
            </a:pPr>
            <a:r>
              <a:rPr lang="ru-RU" dirty="0" smtClean="0">
                <a:latin typeface="Cambria" pitchFamily="18" charset="0"/>
              </a:rPr>
              <a:t> </a:t>
            </a:r>
            <a:r>
              <a:rPr lang="ru-RU" dirty="0">
                <a:latin typeface="Cambria" pitchFamily="18" charset="0"/>
              </a:rPr>
              <a:t>Неприятната случка дава повод на лекарите да припомнят, че голямото количество кофеин може да е фатално, особено за младите организми, и сложи край на десетилетния спор опасни ли са енергийните напитки.</a:t>
            </a:r>
          </a:p>
          <a:p>
            <a:endParaRPr lang="bg-BG" dirty="0"/>
          </a:p>
        </p:txBody>
      </p:sp>
      <p:pic>
        <p:nvPicPr>
          <p:cNvPr id="6146" name="Picture 2" descr="Може ли да ви убие енергийната напитка? - Lupa 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6655" y="2257023"/>
            <a:ext cx="4517270" cy="24145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975316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141413" y="618518"/>
            <a:ext cx="7088187" cy="555189"/>
          </a:xfrm>
        </p:spPr>
        <p:txBody>
          <a:bodyPr>
            <a:normAutofit fontScale="90000"/>
          </a:bodyPr>
          <a:lstStyle/>
          <a:p>
            <a:pPr algn="ctr"/>
            <a:r>
              <a:rPr lang="bg-BG" b="1" dirty="0" smtClean="0"/>
              <a:t>Още малко…</a:t>
            </a:r>
            <a:endParaRPr lang="bg-BG" b="1" dirty="0"/>
          </a:p>
        </p:txBody>
      </p:sp>
      <p:sp>
        <p:nvSpPr>
          <p:cNvPr id="3" name="Контейнер за съдържание 2"/>
          <p:cNvSpPr>
            <a:spLocks noGrp="1"/>
          </p:cNvSpPr>
          <p:nvPr>
            <p:ph idx="1"/>
          </p:nvPr>
        </p:nvSpPr>
        <p:spPr>
          <a:xfrm>
            <a:off x="838200" y="1351128"/>
            <a:ext cx="8155675" cy="4825835"/>
          </a:xfrm>
        </p:spPr>
        <p:txBody>
          <a:bodyPr>
            <a:normAutofit fontScale="92500" lnSpcReduction="20000"/>
          </a:bodyPr>
          <a:lstStyle/>
          <a:p>
            <a:pPr algn="just" fontAlgn="base">
              <a:buFont typeface="Wingdings" panose="05000000000000000000" pitchFamily="2" charset="2"/>
              <a:buChar char="ü"/>
            </a:pPr>
            <a:r>
              <a:rPr lang="bg-BG" dirty="0">
                <a:latin typeface="Cambria" pitchFamily="18" charset="0"/>
              </a:rPr>
              <a:t>Сред момичетата съществува и опасна мода – отслабване с енергийни напитки. Те притъпяват усещането за глад, което се дължи на повишения адреналин. Предвид огромните количества захар, съдържаща се в тези напитки обаче, ефектът може да е обратен и килограмите вместо надолу, да тръгнат нагоре</a:t>
            </a:r>
            <a:r>
              <a:rPr lang="bg-BG" dirty="0" smtClean="0">
                <a:latin typeface="Cambria" pitchFamily="18" charset="0"/>
              </a:rPr>
              <a:t>.</a:t>
            </a:r>
          </a:p>
          <a:p>
            <a:pPr algn="just" fontAlgn="base">
              <a:buFont typeface="Wingdings" panose="05000000000000000000" pitchFamily="2" charset="2"/>
              <a:buChar char="ü"/>
            </a:pPr>
            <a:r>
              <a:rPr lang="bg-BG" dirty="0" smtClean="0">
                <a:latin typeface="Cambria" pitchFamily="18" charset="0"/>
              </a:rPr>
              <a:t> </a:t>
            </a:r>
            <a:r>
              <a:rPr lang="bg-BG" dirty="0">
                <a:latin typeface="Cambria" pitchFamily="18" charset="0"/>
              </a:rPr>
              <a:t>Случва се децата да използват енергийни напитки вместо вода. Това би могло да бъде пагубно за бъбреците. Кофеинът действа обезводняващо и засилва </a:t>
            </a:r>
            <a:r>
              <a:rPr lang="bg-BG" dirty="0" smtClean="0">
                <a:latin typeface="Cambria" pitchFamily="18" charset="0"/>
              </a:rPr>
              <a:t>жаждата.</a:t>
            </a:r>
          </a:p>
          <a:p>
            <a:pPr algn="just" fontAlgn="base">
              <a:buFont typeface="Wingdings" panose="05000000000000000000" pitchFamily="2" charset="2"/>
              <a:buChar char="ü"/>
            </a:pPr>
            <a:r>
              <a:rPr lang="ru-RU" dirty="0" smtClean="0">
                <a:latin typeface="Cambria" pitchFamily="18" charset="0"/>
              </a:rPr>
              <a:t>Според </a:t>
            </a:r>
            <a:r>
              <a:rPr lang="ru-RU" dirty="0">
                <a:latin typeface="Cambria" pitchFamily="18" charset="0"/>
              </a:rPr>
              <a:t>изследвания на учени енергийните напитки оказват влияние върху кръвта, като я правят по-гъста, а това повишава риска от съсиреци и </a:t>
            </a:r>
            <a:r>
              <a:rPr lang="ru-RU" dirty="0" smtClean="0">
                <a:latin typeface="Cambria" pitchFamily="18" charset="0"/>
              </a:rPr>
              <a:t>запушване </a:t>
            </a:r>
            <a:r>
              <a:rPr lang="ru-RU" dirty="0">
                <a:latin typeface="Cambria" pitchFamily="18" charset="0"/>
              </a:rPr>
              <a:t>на кръвоносните съдове.</a:t>
            </a:r>
            <a:endParaRPr lang="bg-BG" dirty="0">
              <a:latin typeface="Cambria" pitchFamily="18" charset="0"/>
            </a:endParaRPr>
          </a:p>
          <a:p>
            <a:endParaRPr lang="bg-BG" dirty="0"/>
          </a:p>
        </p:txBody>
      </p:sp>
      <p:pic>
        <p:nvPicPr>
          <p:cNvPr id="7170" name="Picture 2" descr="Доказаха вредата от енергийните напитки | Credo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3097" y="259331"/>
            <a:ext cx="2590800" cy="17716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088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lgn="ctr"/>
            <a:r>
              <a:rPr lang="bg-BG" b="1" dirty="0" smtClean="0"/>
              <a:t>В заключение…</a:t>
            </a:r>
            <a:endParaRPr lang="bg-BG" b="1" dirty="0"/>
          </a:p>
        </p:txBody>
      </p:sp>
      <p:sp>
        <p:nvSpPr>
          <p:cNvPr id="3" name="Контейнер за съдържание 2"/>
          <p:cNvSpPr>
            <a:spLocks noGrp="1"/>
          </p:cNvSpPr>
          <p:nvPr>
            <p:ph idx="1"/>
          </p:nvPr>
        </p:nvSpPr>
        <p:spPr>
          <a:xfrm>
            <a:off x="3435586" y="1555845"/>
            <a:ext cx="8497106" cy="4135271"/>
          </a:xfrm>
        </p:spPr>
        <p:txBody>
          <a:bodyPr>
            <a:normAutofit/>
          </a:bodyPr>
          <a:lstStyle/>
          <a:p>
            <a:pPr algn="just">
              <a:buNone/>
            </a:pPr>
            <a:endParaRPr lang="bg-BG" dirty="0" smtClean="0">
              <a:latin typeface="Cambria" pitchFamily="18" charset="0"/>
            </a:endParaRPr>
          </a:p>
          <a:p>
            <a:pPr algn="just">
              <a:buNone/>
            </a:pPr>
            <a:r>
              <a:rPr lang="bg-BG" dirty="0" smtClean="0">
                <a:latin typeface="Cambria" pitchFamily="18" charset="0"/>
              </a:rPr>
              <a:t>	Както </a:t>
            </a:r>
            <a:r>
              <a:rPr lang="bg-BG" dirty="0">
                <a:latin typeface="Cambria" pitchFamily="18" charset="0"/>
              </a:rPr>
              <a:t>виждате, енергийните напитки съвсем не са толкова безобидни, колкото често ги изкарва индустрията. Крият редица рискове за здравето, ако се приемат </a:t>
            </a:r>
            <a:r>
              <a:rPr lang="bg-BG" dirty="0" smtClean="0">
                <a:latin typeface="Cambria" pitchFamily="18" charset="0"/>
              </a:rPr>
              <a:t>редовно. Те могат </a:t>
            </a:r>
            <a:r>
              <a:rPr lang="bg-BG" dirty="0">
                <a:latin typeface="Cambria" pitchFamily="18" charset="0"/>
              </a:rPr>
              <a:t>лесно да бъдат заменени по здравословен начин, като </a:t>
            </a:r>
            <a:r>
              <a:rPr lang="bg-BG" dirty="0" smtClean="0">
                <a:latin typeface="Cambria" pitchFamily="18" charset="0"/>
              </a:rPr>
              <a:t>в режима се включи </a:t>
            </a:r>
            <a:r>
              <a:rPr lang="bg-BG" dirty="0">
                <a:latin typeface="Cambria" pitchFamily="18" charset="0"/>
              </a:rPr>
              <a:t>разнообразие от достъпни и вкусни храни.</a:t>
            </a:r>
          </a:p>
          <a:p>
            <a:endParaRPr lang="bg-BG" dirty="0"/>
          </a:p>
        </p:txBody>
      </p:sp>
      <p:pic>
        <p:nvPicPr>
          <p:cNvPr id="8194" name="Picture 2" descr="Енергийните напитки са по-опасни, отколкото предполагате! Ето как съсипват  организма ви! | Народна Медицин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07" y="2601688"/>
            <a:ext cx="3176279" cy="30894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956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a:t>И</a:t>
            </a:r>
            <a:r>
              <a:rPr lang="bg-BG" smtClean="0"/>
              <a:t>зточници</a:t>
            </a:r>
            <a:r>
              <a:rPr lang="bg-BG" dirty="0" smtClean="0"/>
              <a:t>:</a:t>
            </a:r>
            <a:endParaRPr lang="bg-BG" dirty="0"/>
          </a:p>
        </p:txBody>
      </p:sp>
      <p:sp>
        <p:nvSpPr>
          <p:cNvPr id="3" name="Контейнер за съдържание 2"/>
          <p:cNvSpPr>
            <a:spLocks noGrp="1"/>
          </p:cNvSpPr>
          <p:nvPr>
            <p:ph idx="1"/>
          </p:nvPr>
        </p:nvSpPr>
        <p:spPr/>
        <p:txBody>
          <a:bodyPr/>
          <a:lstStyle/>
          <a:p>
            <a:r>
              <a:rPr lang="bg-BG" dirty="0" smtClean="0">
                <a:solidFill>
                  <a:srgbClr val="FFC000"/>
                </a:solidFill>
              </a:rPr>
              <a:t>Министерство на здравеопазването;</a:t>
            </a:r>
          </a:p>
          <a:p>
            <a:r>
              <a:rPr lang="en-US" dirty="0">
                <a:hlinkClick r:id="rId2"/>
              </a:rPr>
              <a:t>https://www.rzibl.org/?</a:t>
            </a:r>
            <a:r>
              <a:rPr lang="en-US" dirty="0" smtClean="0">
                <a:hlinkClick r:id="rId2"/>
              </a:rPr>
              <a:t>p=1051</a:t>
            </a:r>
            <a:endParaRPr lang="bg-BG" dirty="0" smtClean="0"/>
          </a:p>
          <a:p>
            <a:r>
              <a:rPr lang="en-US" dirty="0">
                <a:hlinkClick r:id="rId3"/>
              </a:rPr>
              <a:t>https://</a:t>
            </a:r>
            <a:r>
              <a:rPr lang="en-US" dirty="0" smtClean="0">
                <a:hlinkClick r:id="rId3"/>
              </a:rPr>
              <a:t>anyflip.com/kdfq/coiw/basic</a:t>
            </a:r>
            <a:r>
              <a:rPr lang="bg-BG" dirty="0" smtClean="0"/>
              <a:t>;</a:t>
            </a:r>
          </a:p>
          <a:p>
            <a:r>
              <a:rPr lang="en-US" dirty="0">
                <a:hlinkClick r:id="rId4"/>
              </a:rPr>
              <a:t>https://</a:t>
            </a:r>
            <a:r>
              <a:rPr lang="en-US" dirty="0" smtClean="0">
                <a:hlinkClick r:id="rId4"/>
              </a:rPr>
              <a:t>lupa.bg/news/mozhe-li-da-vi-ubie-energiynata-napitka_7297news.html</a:t>
            </a:r>
            <a:endParaRPr lang="bg-BG" dirty="0" smtClean="0"/>
          </a:p>
          <a:p>
            <a:endParaRPr lang="bg-BG" dirty="0"/>
          </a:p>
        </p:txBody>
      </p:sp>
    </p:spTree>
    <p:extLst>
      <p:ext uri="{BB962C8B-B14F-4D97-AF65-F5344CB8AC3E}">
        <p14:creationId xmlns:p14="http://schemas.microsoft.com/office/powerpoint/2010/main" val="1819354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0" y="1019175"/>
            <a:ext cx="8572500" cy="4819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55552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lgn="ctr"/>
            <a:r>
              <a:rPr lang="bg-BG" b="1" dirty="0" smtClean="0">
                <a:latin typeface="Cambria" panose="02040503050406030204" pitchFamily="18" charset="0"/>
              </a:rPr>
              <a:t>Какво са енергийните напитки?</a:t>
            </a:r>
            <a:endParaRPr lang="bg-BG" b="1" dirty="0">
              <a:latin typeface="Cambria" panose="02040503050406030204" pitchFamily="18" charset="0"/>
            </a:endParaRPr>
          </a:p>
        </p:txBody>
      </p:sp>
      <p:sp>
        <p:nvSpPr>
          <p:cNvPr id="3" name="Контейнер за съдържание 2"/>
          <p:cNvSpPr>
            <a:spLocks noGrp="1"/>
          </p:cNvSpPr>
          <p:nvPr>
            <p:ph idx="1"/>
          </p:nvPr>
        </p:nvSpPr>
        <p:spPr>
          <a:xfrm>
            <a:off x="1141412" y="1883391"/>
            <a:ext cx="9340069" cy="3907810"/>
          </a:xfrm>
        </p:spPr>
        <p:txBody>
          <a:bodyPr>
            <a:normAutofit fontScale="62500" lnSpcReduction="20000"/>
          </a:bodyPr>
          <a:lstStyle/>
          <a:p>
            <a:pPr algn="just">
              <a:buNone/>
            </a:pPr>
            <a:r>
              <a:rPr lang="bg-BG" dirty="0" smtClean="0">
                <a:latin typeface="Times New Roman" panose="02020603050405020304" pitchFamily="18" charset="0"/>
                <a:cs typeface="Times New Roman" panose="02020603050405020304" pitchFamily="18" charset="0"/>
              </a:rPr>
              <a:t>		</a:t>
            </a:r>
            <a:r>
              <a:rPr lang="bg-BG" sz="2600" dirty="0" smtClean="0">
                <a:latin typeface="Cambria" panose="02040503050406030204" pitchFamily="18" charset="0"/>
                <a:cs typeface="Times New Roman" panose="02020603050405020304" pitchFamily="18" charset="0"/>
              </a:rPr>
              <a:t>Енергийните напитки са безалкохолни напитки, представяни от производителите като доставящи енергия. Енергизиращият им ефект не се свързва с високата енергийна стойност, а със стимулиращото действие върху функциите на организма на включените в състава им биологично-активни вещества, витамини и растителни екстракти. </a:t>
            </a:r>
          </a:p>
          <a:p>
            <a:pPr algn="just">
              <a:buNone/>
            </a:pPr>
            <a:r>
              <a:rPr lang="bg-BG" sz="2600" dirty="0" smtClean="0">
                <a:latin typeface="Cambria" panose="02040503050406030204" pitchFamily="18" charset="0"/>
                <a:cs typeface="Times New Roman" panose="02020603050405020304" pitchFamily="18" charset="0"/>
              </a:rPr>
              <a:t>		</a:t>
            </a:r>
            <a:r>
              <a:rPr lang="ru-RU" sz="2600" dirty="0" smtClean="0">
                <a:latin typeface="Cambria" panose="02040503050406030204" pitchFamily="18" charset="0"/>
                <a:cs typeface="Times New Roman" panose="02020603050405020304" pitchFamily="18" charset="0"/>
              </a:rPr>
              <a:t>Определение на термина „енергийна напитка“ липсва както в научната литература, така и в законодателството. </a:t>
            </a:r>
            <a:r>
              <a:rPr lang="bg-BG" sz="2600" dirty="0" smtClean="0">
                <a:latin typeface="Cambria" panose="02040503050406030204" pitchFamily="18" charset="0"/>
                <a:cs typeface="Times New Roman" panose="02020603050405020304" pitchFamily="18" charset="0"/>
              </a:rPr>
              <a:t>Те съдържат обичайно различни комбинации и количества от кофеин, витамини от група В, растителни екстракти (гуарана, мате, женшен, гинко билоба), таурин, инозитол, карнитин и високо количество захар.</a:t>
            </a:r>
          </a:p>
          <a:p>
            <a:pPr algn="just" fontAlgn="base">
              <a:buNone/>
            </a:pPr>
            <a:r>
              <a:rPr lang="ru-RU" sz="2600" dirty="0" smtClean="0">
                <a:latin typeface="Cambria" panose="02040503050406030204" pitchFamily="18" charset="0"/>
                <a:cs typeface="Times New Roman" panose="02020603050405020304" pitchFamily="18" charset="0"/>
              </a:rPr>
              <a:t>         	По данни на Министерството на здравеопазването, един от всеки петима ученици в България пие редовно енергийни напитки. 22% от учениците от всички възрастови групи употребяват енергийни напитки. А това не е толкова безобидно. Най-малкото кенчетата ободряващи напитки са с повишено съдържание на захар и кофеин, наред с цялата останала химия. </a:t>
            </a:r>
            <a:endParaRPr lang="bg-BG" dirty="0"/>
          </a:p>
        </p:txBody>
      </p:sp>
    </p:spTree>
    <p:extLst>
      <p:ext uri="{BB962C8B-B14F-4D97-AF65-F5344CB8AC3E}">
        <p14:creationId xmlns:p14="http://schemas.microsoft.com/office/powerpoint/2010/main" val="179216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8200" y="365126"/>
            <a:ext cx="10515600" cy="863174"/>
          </a:xfrm>
        </p:spPr>
        <p:txBody>
          <a:bodyPr/>
          <a:lstStyle/>
          <a:p>
            <a:pPr algn="ctr"/>
            <a:r>
              <a:rPr lang="bg-BG" b="1" dirty="0" smtClean="0">
                <a:latin typeface="Cambria" panose="02040503050406030204" pitchFamily="18" charset="0"/>
              </a:rPr>
              <a:t>Добре е да знаем…</a:t>
            </a:r>
            <a:endParaRPr lang="bg-BG" b="1" dirty="0">
              <a:latin typeface="Cambria" panose="02040503050406030204" pitchFamily="18" charset="0"/>
            </a:endParaRPr>
          </a:p>
        </p:txBody>
      </p:sp>
      <p:sp>
        <p:nvSpPr>
          <p:cNvPr id="3" name="Контейнер за съдържание 2"/>
          <p:cNvSpPr>
            <a:spLocks noGrp="1"/>
          </p:cNvSpPr>
          <p:nvPr>
            <p:ph idx="1"/>
          </p:nvPr>
        </p:nvSpPr>
        <p:spPr>
          <a:xfrm>
            <a:off x="838200" y="1419366"/>
            <a:ext cx="10515600" cy="4716653"/>
          </a:xfrm>
        </p:spPr>
        <p:txBody>
          <a:bodyPr>
            <a:normAutofit lnSpcReduction="10000"/>
          </a:bodyPr>
          <a:lstStyle/>
          <a:p>
            <a:pPr algn="just" fontAlgn="base">
              <a:buNone/>
            </a:pPr>
            <a:r>
              <a:rPr lang="bg-BG" dirty="0" smtClean="0">
                <a:latin typeface="Cambria" panose="02040503050406030204" pitchFamily="18" charset="0"/>
              </a:rPr>
              <a:t>		</a:t>
            </a:r>
            <a:r>
              <a:rPr lang="bg-BG" dirty="0" smtClean="0">
                <a:latin typeface="Cambria" pitchFamily="18" charset="0"/>
              </a:rPr>
              <a:t>При употребата на енергийни напитки се наблюдават </a:t>
            </a:r>
            <a:r>
              <a:rPr lang="bg-BG" dirty="0" smtClean="0">
                <a:latin typeface="Cambria" pitchFamily="18" charset="0"/>
              </a:rPr>
              <a:t>нежелани </a:t>
            </a:r>
            <a:r>
              <a:rPr lang="bg-BG" dirty="0">
                <a:latin typeface="Cambria" pitchFamily="18" charset="0"/>
              </a:rPr>
              <a:t>ефекти като раздразнителност, тревожност, сърдечни проблеми, увреждания на черния дроб и бъбреците, наднормено тегло, гърчове, припадъци, хиперактивност.</a:t>
            </a:r>
          </a:p>
          <a:p>
            <a:pPr algn="just" fontAlgn="base">
              <a:buNone/>
            </a:pPr>
            <a:r>
              <a:rPr lang="bg-BG" dirty="0">
                <a:latin typeface="Cambria" pitchFamily="18" charset="0"/>
              </a:rPr>
              <a:t>             От съдържанието на енергийните напитки става ясно, че те на са подходящи за деца. </a:t>
            </a:r>
            <a:endParaRPr lang="bg-BG" dirty="0" smtClean="0">
              <a:latin typeface="Cambria" pitchFamily="18" charset="0"/>
            </a:endParaRPr>
          </a:p>
          <a:p>
            <a:pPr algn="just">
              <a:buNone/>
            </a:pPr>
            <a:r>
              <a:rPr lang="bg-BG" i="1" dirty="0">
                <a:latin typeface="Cambria" pitchFamily="18" charset="0"/>
              </a:rPr>
              <a:t> Проф. Стефка Петрова</a:t>
            </a:r>
            <a:r>
              <a:rPr lang="bg-BG" dirty="0">
                <a:latin typeface="Cambria" pitchFamily="18" charset="0"/>
              </a:rPr>
              <a:t> – </a:t>
            </a:r>
            <a:r>
              <a:rPr lang="bg-BG" i="1" dirty="0">
                <a:latin typeface="Cambria" pitchFamily="18" charset="0"/>
              </a:rPr>
              <a:t>експерт по хранене и </a:t>
            </a:r>
            <a:r>
              <a:rPr lang="bg-BG" i="1" dirty="0" err="1">
                <a:latin typeface="Cambria" pitchFamily="18" charset="0"/>
              </a:rPr>
              <a:t>диететика</a:t>
            </a:r>
            <a:r>
              <a:rPr lang="bg-BG" i="1" dirty="0">
                <a:latin typeface="Cambria" pitchFamily="18" charset="0"/>
              </a:rPr>
              <a:t>:</a:t>
            </a:r>
            <a:r>
              <a:rPr lang="bg-BG" dirty="0">
                <a:latin typeface="Cambria" pitchFamily="18" charset="0"/>
              </a:rPr>
              <a:t> </a:t>
            </a:r>
          </a:p>
          <a:p>
            <a:pPr algn="just">
              <a:buNone/>
            </a:pPr>
            <a:r>
              <a:rPr lang="bg-BG" dirty="0">
                <a:latin typeface="Cambria" pitchFamily="18" charset="0"/>
              </a:rPr>
              <a:t>         „</a:t>
            </a:r>
            <a:r>
              <a:rPr lang="bg-BG" i="1" dirty="0">
                <a:latin typeface="Cambria" pitchFamily="18" charset="0"/>
              </a:rPr>
              <a:t>Енергийните напитки не са познати сред младите хора като опасни напитки. Много малка част от тях знаят, че злоупотребата с тези напитки може да доведе до сериозни здравни проблеми.“</a:t>
            </a:r>
            <a:endParaRPr lang="bg-BG" dirty="0" smtClean="0">
              <a:latin typeface="Cambria" pitchFamily="18" charset="0"/>
            </a:endParaRPr>
          </a:p>
          <a:p>
            <a:pPr algn="just"/>
            <a:endParaRPr lang="bg-BG" dirty="0">
              <a:latin typeface="Cambria" pitchFamily="18" charset="0"/>
            </a:endParaRPr>
          </a:p>
        </p:txBody>
      </p:sp>
    </p:spTree>
    <p:extLst>
      <p:ext uri="{BB962C8B-B14F-4D97-AF65-F5344CB8AC3E}">
        <p14:creationId xmlns:p14="http://schemas.microsoft.com/office/powerpoint/2010/main" val="479653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8200" y="365126"/>
            <a:ext cx="10515600" cy="972356"/>
          </a:xfrm>
        </p:spPr>
        <p:txBody>
          <a:bodyPr/>
          <a:lstStyle/>
          <a:p>
            <a:pPr algn="ctr"/>
            <a:r>
              <a:rPr lang="bg-BG" b="1" dirty="0" smtClean="0"/>
              <a:t>Кофеинът в енергийните напитки</a:t>
            </a:r>
            <a:endParaRPr lang="bg-BG" b="1" dirty="0"/>
          </a:p>
        </p:txBody>
      </p:sp>
      <p:sp>
        <p:nvSpPr>
          <p:cNvPr id="3" name="Контейнер за съдържание 2"/>
          <p:cNvSpPr>
            <a:spLocks noGrp="1"/>
          </p:cNvSpPr>
          <p:nvPr>
            <p:ph idx="1"/>
          </p:nvPr>
        </p:nvSpPr>
        <p:spPr>
          <a:xfrm>
            <a:off x="838200" y="1337482"/>
            <a:ext cx="8292152" cy="4885897"/>
          </a:xfrm>
        </p:spPr>
        <p:txBody>
          <a:bodyPr>
            <a:normAutofit fontScale="92500" lnSpcReduction="20000"/>
          </a:bodyPr>
          <a:lstStyle/>
          <a:p>
            <a:pPr algn="just">
              <a:buNone/>
            </a:pPr>
            <a:r>
              <a:rPr lang="bg-BG" dirty="0" smtClean="0">
                <a:latin typeface="Cambria" pitchFamily="18" charset="0"/>
              </a:rPr>
              <a:t>		Кофеинът </a:t>
            </a:r>
            <a:r>
              <a:rPr lang="bg-BG" dirty="0">
                <a:latin typeface="Cambria" pitchFamily="18" charset="0"/>
              </a:rPr>
              <a:t>действа ободряващо както физически, така и психически. Той може да повиши нивата на адреналин, което води до пристрастяване. В 300 </a:t>
            </a:r>
            <a:r>
              <a:rPr lang="bg-BG" dirty="0" err="1">
                <a:latin typeface="Cambria" pitchFamily="18" charset="0"/>
              </a:rPr>
              <a:t>мл</a:t>
            </a:r>
            <a:r>
              <a:rPr lang="bg-BG" dirty="0">
                <a:latin typeface="Cambria" pitchFamily="18" charset="0"/>
              </a:rPr>
              <a:t> енергийна напитка се съдържа кофеин, колкото в една много голяма чаша кафе. Когато се приема кофеин наведнъж в много голямо количество, се повишава кръвното налягане и сърдечната честота, което може да доведе до припадък. За някои от енергийните напитки в действителност е установено, че съдържат повече кофеин, отколкото всъщност е обозначено на етикетите им. Енергийните напитки може да причинят хипертонична криза.</a:t>
            </a:r>
          </a:p>
          <a:p>
            <a:pPr algn="just">
              <a:buNone/>
            </a:pPr>
            <a:endParaRPr lang="ru-RU" i="1" dirty="0">
              <a:latin typeface="Cambria" pitchFamily="18" charset="0"/>
            </a:endParaRPr>
          </a:p>
          <a:p>
            <a:pPr algn="just">
              <a:buNone/>
            </a:pPr>
            <a:r>
              <a:rPr lang="ru-RU" i="1" dirty="0" smtClean="0">
                <a:latin typeface="Cambria" pitchFamily="18" charset="0"/>
              </a:rPr>
              <a:t>		</a:t>
            </a:r>
            <a:endParaRPr lang="bg-BG" dirty="0"/>
          </a:p>
        </p:txBody>
      </p:sp>
      <p:pic>
        <p:nvPicPr>
          <p:cNvPr id="4" name="Картина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1126" y="4455994"/>
            <a:ext cx="3202674" cy="2402006"/>
          </a:xfrm>
          <a:prstGeom prst="ellipse">
            <a:avLst/>
          </a:prstGeom>
          <a:ln>
            <a:noFill/>
          </a:ln>
          <a:effectLst>
            <a:softEdge rad="112500"/>
          </a:effectLst>
        </p:spPr>
      </p:pic>
    </p:spTree>
    <p:extLst>
      <p:ext uri="{BB962C8B-B14F-4D97-AF65-F5344CB8AC3E}">
        <p14:creationId xmlns:p14="http://schemas.microsoft.com/office/powerpoint/2010/main" val="290212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8200" y="365126"/>
            <a:ext cx="8374039" cy="481035"/>
          </a:xfrm>
        </p:spPr>
        <p:txBody>
          <a:bodyPr>
            <a:normAutofit fontScale="90000"/>
          </a:bodyPr>
          <a:lstStyle/>
          <a:p>
            <a:pPr algn="ctr"/>
            <a:r>
              <a:rPr lang="bg-BG" dirty="0" smtClean="0"/>
              <a:t/>
            </a:r>
            <a:br>
              <a:rPr lang="bg-BG" dirty="0" smtClean="0"/>
            </a:br>
            <a:r>
              <a:rPr lang="bg-BG" b="1" dirty="0" smtClean="0"/>
              <a:t>Странични ефекти</a:t>
            </a:r>
            <a:br>
              <a:rPr lang="bg-BG" b="1" dirty="0" smtClean="0"/>
            </a:br>
            <a:endParaRPr lang="bg-BG" b="1" dirty="0"/>
          </a:p>
        </p:txBody>
      </p:sp>
      <p:sp>
        <p:nvSpPr>
          <p:cNvPr id="3" name="Контейнер за съдържание 2"/>
          <p:cNvSpPr>
            <a:spLocks noGrp="1"/>
          </p:cNvSpPr>
          <p:nvPr>
            <p:ph idx="1"/>
          </p:nvPr>
        </p:nvSpPr>
        <p:spPr>
          <a:xfrm>
            <a:off x="838200" y="846161"/>
            <a:ext cx="6231340" cy="5330802"/>
          </a:xfrm>
        </p:spPr>
        <p:txBody>
          <a:bodyPr>
            <a:normAutofit fontScale="40000" lnSpcReduction="20000"/>
          </a:bodyPr>
          <a:lstStyle/>
          <a:p>
            <a:pPr algn="just">
              <a:buNone/>
            </a:pPr>
            <a:r>
              <a:rPr lang="ru-RU" dirty="0">
                <a:latin typeface="Cambria" pitchFamily="18" charset="0"/>
              </a:rPr>
              <a:t> </a:t>
            </a:r>
            <a:endParaRPr lang="ru-RU" dirty="0" smtClean="0">
              <a:latin typeface="Cambria" pitchFamily="18" charset="0"/>
            </a:endParaRPr>
          </a:p>
          <a:p>
            <a:pPr algn="just">
              <a:buNone/>
            </a:pPr>
            <a:r>
              <a:rPr lang="ru-RU" dirty="0" smtClean="0">
                <a:latin typeface="Cambria" pitchFamily="18" charset="0"/>
              </a:rPr>
              <a:t>	</a:t>
            </a:r>
            <a:r>
              <a:rPr lang="ru-RU" sz="3400" dirty="0" smtClean="0">
                <a:latin typeface="Cambria" pitchFamily="18" charset="0"/>
              </a:rPr>
              <a:t>Заради </a:t>
            </a:r>
            <a:r>
              <a:rPr lang="ru-RU" sz="3400" dirty="0">
                <a:latin typeface="Cambria" pitchFamily="18" charset="0"/>
              </a:rPr>
              <a:t>широката им достъпност и масовата употреба вредите от енергийните напитки обикновено се неглижират. Но те може да имат изключително сериозни странични ефекти</a:t>
            </a:r>
            <a:r>
              <a:rPr lang="bg-BG" sz="3400" dirty="0">
                <a:latin typeface="Cambria" pitchFamily="18" charset="0"/>
              </a:rPr>
              <a:t>. Сред тях са: </a:t>
            </a:r>
          </a:p>
          <a:p>
            <a:pPr algn="just">
              <a:buFont typeface="Wingdings" pitchFamily="2" charset="2"/>
              <a:buChar char="Ø"/>
            </a:pPr>
            <a:r>
              <a:rPr lang="bg-BG" sz="3400" b="1" dirty="0">
                <a:latin typeface="Cambria" pitchFamily="18" charset="0"/>
              </a:rPr>
              <a:t>превъзбуденост</a:t>
            </a:r>
          </a:p>
          <a:p>
            <a:pPr algn="just">
              <a:buFont typeface="Wingdings" pitchFamily="2" charset="2"/>
              <a:buChar char="Ø"/>
            </a:pPr>
            <a:r>
              <a:rPr lang="bg-BG" sz="3400" b="1" dirty="0">
                <a:latin typeface="Cambria" pitchFamily="18" charset="0"/>
              </a:rPr>
              <a:t> треперене</a:t>
            </a:r>
          </a:p>
          <a:p>
            <a:pPr algn="just">
              <a:buFont typeface="Wingdings" pitchFamily="2" charset="2"/>
              <a:buChar char="Ø"/>
            </a:pPr>
            <a:r>
              <a:rPr lang="bg-BG" sz="3400" b="1" dirty="0">
                <a:latin typeface="Cambria" pitchFamily="18" charset="0"/>
              </a:rPr>
              <a:t> стомашно разстройство</a:t>
            </a:r>
          </a:p>
          <a:p>
            <a:pPr algn="just">
              <a:buFont typeface="Wingdings" pitchFamily="2" charset="2"/>
              <a:buChar char="Ø"/>
            </a:pPr>
            <a:r>
              <a:rPr lang="bg-BG" sz="3400" b="1" dirty="0">
                <a:latin typeface="Cambria" pitchFamily="18" charset="0"/>
              </a:rPr>
              <a:t> болки в гърдите</a:t>
            </a:r>
          </a:p>
          <a:p>
            <a:pPr algn="just">
              <a:buFont typeface="Wingdings" pitchFamily="2" charset="2"/>
              <a:buChar char="Ø"/>
            </a:pPr>
            <a:r>
              <a:rPr lang="bg-BG" sz="3400" b="1" dirty="0">
                <a:latin typeface="Cambria" pitchFamily="18" charset="0"/>
              </a:rPr>
              <a:t> световъртеж</a:t>
            </a:r>
          </a:p>
          <a:p>
            <a:pPr algn="just">
              <a:buFont typeface="Wingdings" pitchFamily="2" charset="2"/>
              <a:buChar char="Ø"/>
            </a:pPr>
            <a:r>
              <a:rPr lang="bg-BG" sz="3400" b="1" dirty="0">
                <a:latin typeface="Cambria" pitchFamily="18" charset="0"/>
              </a:rPr>
              <a:t> припадъци</a:t>
            </a:r>
          </a:p>
          <a:p>
            <a:pPr algn="just">
              <a:buFont typeface="Wingdings" pitchFamily="2" charset="2"/>
              <a:buChar char="Ø"/>
            </a:pPr>
            <a:r>
              <a:rPr lang="bg-BG" sz="3400" b="1" dirty="0">
                <a:latin typeface="Cambria" pitchFamily="18" charset="0"/>
              </a:rPr>
              <a:t> безсъние </a:t>
            </a:r>
          </a:p>
          <a:p>
            <a:pPr algn="just">
              <a:buFont typeface="Wingdings" pitchFamily="2" charset="2"/>
              <a:buChar char="Ø"/>
            </a:pPr>
            <a:r>
              <a:rPr lang="bg-BG" sz="3400" b="1" dirty="0">
                <a:latin typeface="Cambria" pitchFamily="18" charset="0"/>
              </a:rPr>
              <a:t>сърдечно-съдови атаки</a:t>
            </a:r>
          </a:p>
          <a:p>
            <a:pPr>
              <a:buNone/>
            </a:pPr>
            <a:r>
              <a:rPr lang="ru-RU" sz="3400" dirty="0">
                <a:latin typeface="Cambria" pitchFamily="18" charset="0"/>
              </a:rPr>
              <a:t>Американската асоциация </a:t>
            </a:r>
          </a:p>
          <a:p>
            <a:pPr>
              <a:buNone/>
            </a:pPr>
            <a:r>
              <a:rPr lang="ru-RU" sz="3400" dirty="0">
                <a:latin typeface="Cambria" pitchFamily="18" charset="0"/>
              </a:rPr>
              <a:t>на педиатрите предупреждава, че </a:t>
            </a:r>
          </a:p>
          <a:p>
            <a:pPr>
              <a:buNone/>
            </a:pPr>
            <a:r>
              <a:rPr lang="ru-RU" sz="3400" dirty="0">
                <a:latin typeface="Cambria" pitchFamily="18" charset="0"/>
              </a:rPr>
              <a:t>консумацията им може да доведе</a:t>
            </a:r>
          </a:p>
          <a:p>
            <a:pPr>
              <a:buNone/>
            </a:pPr>
            <a:r>
              <a:rPr lang="ru-RU" sz="3400" dirty="0">
                <a:latin typeface="Cambria" pitchFamily="18" charset="0"/>
              </a:rPr>
              <a:t> до инсулт и дори внезапна смърт. </a:t>
            </a:r>
            <a:endParaRPr lang="bg-BG" sz="3400" dirty="0">
              <a:latin typeface="Cambria" pitchFamily="18" charset="0"/>
            </a:endParaRPr>
          </a:p>
          <a:p>
            <a:endParaRPr lang="bg-BG" dirty="0"/>
          </a:p>
        </p:txBody>
      </p:sp>
      <p:pic>
        <p:nvPicPr>
          <p:cNvPr id="4" name="Картина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2800" y="1146412"/>
            <a:ext cx="4076014" cy="38896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63055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8200" y="204716"/>
            <a:ext cx="10515600" cy="832514"/>
          </a:xfrm>
        </p:spPr>
        <p:txBody>
          <a:bodyPr>
            <a:normAutofit fontScale="90000"/>
          </a:bodyPr>
          <a:lstStyle/>
          <a:p>
            <a:pPr algn="ctr"/>
            <a:r>
              <a:rPr lang="bg-BG" sz="3600" b="1" dirty="0" smtClean="0"/>
              <a:t>Енергийна напитка и алкохол – лоша комбинация</a:t>
            </a:r>
            <a:endParaRPr lang="bg-BG" sz="3600" b="1" dirty="0"/>
          </a:p>
        </p:txBody>
      </p:sp>
      <p:sp>
        <p:nvSpPr>
          <p:cNvPr id="3" name="Контейнер за съдържание 2"/>
          <p:cNvSpPr>
            <a:spLocks noGrp="1"/>
          </p:cNvSpPr>
          <p:nvPr>
            <p:ph idx="1"/>
          </p:nvPr>
        </p:nvSpPr>
        <p:spPr>
          <a:xfrm>
            <a:off x="838200" y="1037230"/>
            <a:ext cx="5535304" cy="5139733"/>
          </a:xfrm>
        </p:spPr>
        <p:txBody>
          <a:bodyPr>
            <a:normAutofit fontScale="85000" lnSpcReduction="20000"/>
          </a:bodyPr>
          <a:lstStyle/>
          <a:p>
            <a:pPr marL="0" indent="0" algn="just">
              <a:buNone/>
            </a:pPr>
            <a:endParaRPr lang="ru-RU" sz="2000" b="1" dirty="0" smtClean="0">
              <a:latin typeface="Cambria" panose="02040503050406030204" pitchFamily="18" charset="0"/>
            </a:endParaRPr>
          </a:p>
          <a:p>
            <a:pPr marL="0" indent="0" algn="just">
              <a:buNone/>
            </a:pPr>
            <a:r>
              <a:rPr lang="ru-RU" sz="2000" b="1" dirty="0" smtClean="0">
                <a:latin typeface="Cambria" panose="02040503050406030204" pitchFamily="18" charset="0"/>
              </a:rPr>
              <a:t>	</a:t>
            </a:r>
            <a:r>
              <a:rPr lang="ru-RU" sz="2100" b="1" dirty="0" err="1" smtClean="0">
                <a:latin typeface="Cambria" panose="02040503050406030204" pitchFamily="18" charset="0"/>
              </a:rPr>
              <a:t>Алкохолът</a:t>
            </a:r>
            <a:r>
              <a:rPr lang="ru-RU" sz="2100" dirty="0">
                <a:latin typeface="Cambria" panose="02040503050406030204" pitchFamily="18" charset="0"/>
              </a:rPr>
              <a:t> и </a:t>
            </a:r>
            <a:r>
              <a:rPr lang="ru-RU" sz="2100" dirty="0" err="1">
                <a:latin typeface="Cambria" panose="02040503050406030204" pitchFamily="18" charset="0"/>
              </a:rPr>
              <a:t>съставките</a:t>
            </a:r>
            <a:r>
              <a:rPr lang="ru-RU" sz="2100" dirty="0">
                <a:latin typeface="Cambria" panose="02040503050406030204" pitchFamily="18" charset="0"/>
              </a:rPr>
              <a:t> на </a:t>
            </a:r>
            <a:r>
              <a:rPr lang="ru-RU" sz="2100" dirty="0" err="1">
                <a:latin typeface="Cambria" panose="02040503050406030204" pitchFamily="18" charset="0"/>
              </a:rPr>
              <a:t>напитките</a:t>
            </a:r>
            <a:r>
              <a:rPr lang="ru-RU" sz="2100" dirty="0">
                <a:latin typeface="Cambria" panose="02040503050406030204" pitchFamily="18" charset="0"/>
              </a:rPr>
              <a:t> водят до </a:t>
            </a:r>
            <a:r>
              <a:rPr lang="ru-RU" sz="2100" dirty="0" err="1">
                <a:latin typeface="Cambria" panose="02040503050406030204" pitchFamily="18" charset="0"/>
              </a:rPr>
              <a:t>усилване</a:t>
            </a:r>
            <a:r>
              <a:rPr lang="ru-RU" sz="2100" dirty="0">
                <a:latin typeface="Cambria" panose="02040503050406030204" pitchFamily="18" charset="0"/>
              </a:rPr>
              <a:t> на </a:t>
            </a:r>
            <a:r>
              <a:rPr lang="ru-RU" sz="2100" dirty="0" err="1">
                <a:latin typeface="Cambria" panose="02040503050406030204" pitchFamily="18" charset="0"/>
              </a:rPr>
              <a:t>ефектите</a:t>
            </a:r>
            <a:r>
              <a:rPr lang="ru-RU" sz="2100" dirty="0">
                <a:latin typeface="Cambria" panose="02040503050406030204" pitchFamily="18" charset="0"/>
              </a:rPr>
              <a:t> им. </a:t>
            </a:r>
            <a:r>
              <a:rPr lang="ru-RU" sz="2100" dirty="0" err="1">
                <a:latin typeface="Cambria" panose="02040503050406030204" pitchFamily="18" charset="0"/>
              </a:rPr>
              <a:t>Кофеинът</a:t>
            </a:r>
            <a:r>
              <a:rPr lang="ru-RU" sz="2100" dirty="0">
                <a:latin typeface="Cambria" panose="02040503050406030204" pitchFamily="18" charset="0"/>
              </a:rPr>
              <a:t> е </a:t>
            </a:r>
            <a:r>
              <a:rPr lang="ru-RU" sz="2100" dirty="0" err="1">
                <a:latin typeface="Cambria" panose="02040503050406030204" pitchFamily="18" charset="0"/>
              </a:rPr>
              <a:t>стимулант</a:t>
            </a:r>
            <a:r>
              <a:rPr lang="ru-RU" sz="2100" dirty="0">
                <a:latin typeface="Cambria" panose="02040503050406030204" pitchFamily="18" charset="0"/>
              </a:rPr>
              <a:t> — неслучайно </a:t>
            </a:r>
            <a:r>
              <a:rPr lang="ru-RU" sz="2100" dirty="0" err="1">
                <a:latin typeface="Cambria" panose="02040503050406030204" pitchFamily="18" charset="0"/>
              </a:rPr>
              <a:t>го</a:t>
            </a:r>
            <a:r>
              <a:rPr lang="ru-RU" sz="2100" dirty="0">
                <a:latin typeface="Cambria" panose="02040503050406030204" pitchFamily="18" charset="0"/>
              </a:rPr>
              <a:t> </a:t>
            </a:r>
            <a:r>
              <a:rPr lang="ru-RU" sz="2100" dirty="0" err="1">
                <a:latin typeface="Cambria" panose="02040503050406030204" pitchFamily="18" charset="0"/>
              </a:rPr>
              <a:t>наричат</a:t>
            </a:r>
            <a:r>
              <a:rPr lang="ru-RU" sz="2100" dirty="0">
                <a:latin typeface="Cambria" panose="02040503050406030204" pitchFamily="18" charset="0"/>
              </a:rPr>
              <a:t> </a:t>
            </a:r>
            <a:r>
              <a:rPr lang="ru-RU" sz="2100" dirty="0" err="1">
                <a:latin typeface="Cambria" panose="02040503050406030204" pitchFamily="18" charset="0"/>
              </a:rPr>
              <a:t>най-масовия</a:t>
            </a:r>
            <a:r>
              <a:rPr lang="ru-RU" sz="2100" dirty="0">
                <a:latin typeface="Cambria" panose="02040503050406030204" pitchFamily="18" charset="0"/>
              </a:rPr>
              <a:t> легален наркотик, а </a:t>
            </a:r>
            <a:r>
              <a:rPr lang="ru-RU" sz="2100" dirty="0" err="1">
                <a:latin typeface="Cambria" panose="02040503050406030204" pitchFamily="18" charset="0"/>
              </a:rPr>
              <a:t>алкохолът</a:t>
            </a:r>
            <a:r>
              <a:rPr lang="ru-RU" sz="2100" dirty="0">
                <a:latin typeface="Cambria" panose="02040503050406030204" pitchFamily="18" charset="0"/>
              </a:rPr>
              <a:t> — </a:t>
            </a:r>
            <a:r>
              <a:rPr lang="ru-RU" sz="2100" dirty="0" err="1">
                <a:latin typeface="Cambria" panose="02040503050406030204" pitchFamily="18" charset="0"/>
              </a:rPr>
              <a:t>депресант</a:t>
            </a:r>
            <a:r>
              <a:rPr lang="ru-RU" sz="2100" dirty="0">
                <a:latin typeface="Cambria" panose="02040503050406030204" pitchFamily="18" charset="0"/>
              </a:rPr>
              <a:t>. </a:t>
            </a:r>
            <a:r>
              <a:rPr lang="ru-RU" sz="2100" dirty="0" err="1">
                <a:latin typeface="Cambria" panose="02040503050406030204" pitchFamily="18" charset="0"/>
              </a:rPr>
              <a:t>Съвместният</a:t>
            </a:r>
            <a:r>
              <a:rPr lang="ru-RU" sz="2100" dirty="0">
                <a:latin typeface="Cambria" panose="02040503050406030204" pitchFamily="18" charset="0"/>
              </a:rPr>
              <a:t> прием на субстанции с </a:t>
            </a:r>
            <a:r>
              <a:rPr lang="ru-RU" sz="2100" dirty="0" err="1">
                <a:latin typeface="Cambria" panose="02040503050406030204" pitchFamily="18" charset="0"/>
              </a:rPr>
              <a:t>коренно</a:t>
            </a:r>
            <a:r>
              <a:rPr lang="ru-RU" sz="2100" dirty="0">
                <a:latin typeface="Cambria" panose="02040503050406030204" pitchFamily="18" charset="0"/>
              </a:rPr>
              <a:t> различен </a:t>
            </a:r>
            <a:r>
              <a:rPr lang="ru-RU" sz="2100" dirty="0" err="1">
                <a:latin typeface="Cambria" panose="02040503050406030204" pitchFamily="18" charset="0"/>
              </a:rPr>
              <a:t>механизъм</a:t>
            </a:r>
            <a:r>
              <a:rPr lang="ru-RU" sz="2100" dirty="0">
                <a:latin typeface="Cambria" panose="02040503050406030204" pitchFamily="18" charset="0"/>
              </a:rPr>
              <a:t> на действие не е никак добра идея, а според лекарите това е категорично </a:t>
            </a:r>
            <a:r>
              <a:rPr lang="ru-RU" sz="2100" dirty="0" err="1">
                <a:latin typeface="Cambria" panose="02040503050406030204" pitchFamily="18" charset="0"/>
              </a:rPr>
              <a:t>противопоказно</a:t>
            </a:r>
            <a:r>
              <a:rPr lang="ru-RU" sz="2100" dirty="0">
                <a:latin typeface="Cambria" panose="02040503050406030204" pitchFamily="18" charset="0"/>
              </a:rPr>
              <a:t>. Смесени с </a:t>
            </a:r>
            <a:r>
              <a:rPr lang="ru-RU" sz="2100" dirty="0" err="1">
                <a:latin typeface="Cambria" panose="02040503050406030204" pitchFamily="18" charset="0"/>
              </a:rPr>
              <a:t>алкохол</a:t>
            </a:r>
            <a:r>
              <a:rPr lang="ru-RU" sz="2100" dirty="0">
                <a:latin typeface="Cambria" panose="02040503050406030204" pitchFamily="18" charset="0"/>
              </a:rPr>
              <a:t> енергийните напитки </a:t>
            </a:r>
            <a:r>
              <a:rPr lang="ru-RU" sz="2100" dirty="0" err="1">
                <a:latin typeface="Cambria" panose="02040503050406030204" pitchFamily="18" charset="0"/>
              </a:rPr>
              <a:t>предизвикат</a:t>
            </a:r>
            <a:r>
              <a:rPr lang="ru-RU" sz="2100" dirty="0">
                <a:latin typeface="Cambria" panose="02040503050406030204" pitchFamily="18" charset="0"/>
              </a:rPr>
              <a:t> нарушения в </a:t>
            </a:r>
            <a:r>
              <a:rPr lang="ru-RU" sz="2100" dirty="0" err="1">
                <a:latin typeface="Cambria" panose="02040503050406030204" pitchFamily="18" charset="0"/>
              </a:rPr>
              <a:t>сърдечния</a:t>
            </a:r>
            <a:r>
              <a:rPr lang="ru-RU" sz="2100" dirty="0">
                <a:latin typeface="Cambria" panose="02040503050406030204" pitchFamily="18" charset="0"/>
              </a:rPr>
              <a:t> </a:t>
            </a:r>
            <a:r>
              <a:rPr lang="ru-RU" sz="2100" dirty="0" err="1">
                <a:latin typeface="Cambria" panose="02040503050406030204" pitchFamily="18" charset="0"/>
              </a:rPr>
              <a:t>ритъм</a:t>
            </a:r>
            <a:r>
              <a:rPr lang="ru-RU" sz="2100" dirty="0">
                <a:latin typeface="Cambria" panose="02040503050406030204" pitchFamily="18" charset="0"/>
              </a:rPr>
              <a:t>, </a:t>
            </a:r>
            <a:r>
              <a:rPr lang="ru-RU" sz="2100" dirty="0" err="1">
                <a:latin typeface="Cambria" panose="02040503050406030204" pitchFamily="18" charset="0"/>
              </a:rPr>
              <a:t>загуба</a:t>
            </a:r>
            <a:r>
              <a:rPr lang="ru-RU" sz="2100" dirty="0">
                <a:latin typeface="Cambria" panose="02040503050406030204" pitchFamily="18" charset="0"/>
              </a:rPr>
              <a:t> на съзнание и проблеми в нормалното </a:t>
            </a:r>
            <a:r>
              <a:rPr lang="ru-RU" sz="2100" dirty="0" err="1">
                <a:latin typeface="Cambria" panose="02040503050406030204" pitchFamily="18" charset="0"/>
              </a:rPr>
              <a:t>функциониране</a:t>
            </a:r>
            <a:r>
              <a:rPr lang="ru-RU" sz="2100" dirty="0">
                <a:latin typeface="Cambria" panose="02040503050406030204" pitchFamily="18" charset="0"/>
              </a:rPr>
              <a:t> на </a:t>
            </a:r>
            <a:r>
              <a:rPr lang="ru-RU" sz="2100" dirty="0" err="1">
                <a:latin typeface="Cambria" panose="02040503050406030204" pitchFamily="18" charset="0"/>
              </a:rPr>
              <a:t>бъбреците</a:t>
            </a:r>
            <a:r>
              <a:rPr lang="ru-RU" sz="2100" dirty="0">
                <a:latin typeface="Cambria" panose="02040503050406030204" pitchFamily="18" charset="0"/>
              </a:rPr>
              <a:t>. Консумацията на този популярен </a:t>
            </a:r>
            <a:r>
              <a:rPr lang="ru-RU" sz="2100" dirty="0" err="1">
                <a:latin typeface="Cambria" panose="02040503050406030204" pitchFamily="18" charset="0"/>
              </a:rPr>
              <a:t>коктейл</a:t>
            </a:r>
            <a:r>
              <a:rPr lang="ru-RU" sz="2100" dirty="0">
                <a:latin typeface="Cambria" panose="02040503050406030204" pitchFamily="18" charset="0"/>
              </a:rPr>
              <a:t> вече е </a:t>
            </a:r>
            <a:r>
              <a:rPr lang="ru-RU" sz="2100" dirty="0" err="1">
                <a:latin typeface="Cambria" panose="02040503050406030204" pitchFamily="18" charset="0"/>
              </a:rPr>
              <a:t>взела</a:t>
            </a:r>
            <a:r>
              <a:rPr lang="ru-RU" sz="2100" dirty="0">
                <a:latin typeface="Cambria" panose="02040503050406030204" pitchFamily="18" charset="0"/>
              </a:rPr>
              <a:t> </a:t>
            </a:r>
            <a:r>
              <a:rPr lang="ru-RU" sz="2100" dirty="0" err="1">
                <a:latin typeface="Cambria" panose="02040503050406030204" pitchFamily="18" charset="0"/>
              </a:rPr>
              <a:t>няколко</a:t>
            </a:r>
            <a:r>
              <a:rPr lang="ru-RU" sz="2100" dirty="0">
                <a:latin typeface="Cambria" panose="02040503050406030204" pitchFamily="18" charset="0"/>
              </a:rPr>
              <a:t> </a:t>
            </a:r>
            <a:r>
              <a:rPr lang="ru-RU" sz="2100" dirty="0" err="1">
                <a:latin typeface="Cambria" panose="02040503050406030204" pitchFamily="18" charset="0"/>
              </a:rPr>
              <a:t>жертви</a:t>
            </a:r>
            <a:r>
              <a:rPr lang="ru-RU" sz="2100" dirty="0">
                <a:latin typeface="Cambria" panose="02040503050406030204" pitchFamily="18" charset="0"/>
              </a:rPr>
              <a:t> в </a:t>
            </a:r>
            <a:r>
              <a:rPr lang="ru-RU" sz="2100" dirty="0" err="1">
                <a:latin typeface="Cambria" panose="02040503050406030204" pitchFamily="18" charset="0"/>
              </a:rPr>
              <a:t>европейските</a:t>
            </a:r>
            <a:r>
              <a:rPr lang="ru-RU" sz="2100" dirty="0">
                <a:latin typeface="Cambria" panose="02040503050406030204" pitchFamily="18" charset="0"/>
              </a:rPr>
              <a:t> </a:t>
            </a:r>
            <a:r>
              <a:rPr lang="ru-RU" sz="2100" dirty="0" err="1">
                <a:latin typeface="Cambria" panose="02040503050406030204" pitchFamily="18" charset="0"/>
              </a:rPr>
              <a:t>нощни</a:t>
            </a:r>
            <a:r>
              <a:rPr lang="ru-RU" sz="2100" dirty="0">
                <a:latin typeface="Cambria" panose="02040503050406030204" pitchFamily="18" charset="0"/>
              </a:rPr>
              <a:t> </a:t>
            </a:r>
            <a:r>
              <a:rPr lang="ru-RU" sz="2100" dirty="0" err="1">
                <a:latin typeface="Cambria" panose="02040503050406030204" pitchFamily="18" charset="0"/>
              </a:rPr>
              <a:t>клубове</a:t>
            </a:r>
            <a:r>
              <a:rPr lang="ru-RU" sz="2100" dirty="0">
                <a:latin typeface="Cambria" panose="02040503050406030204" pitchFamily="18" charset="0"/>
              </a:rPr>
              <a:t>. И още </a:t>
            </a:r>
            <a:r>
              <a:rPr lang="ru-RU" sz="2100" dirty="0" err="1">
                <a:latin typeface="Cambria" panose="02040503050406030204" pitchFamily="18" charset="0"/>
              </a:rPr>
              <a:t>по-лошо</a:t>
            </a:r>
            <a:r>
              <a:rPr lang="ru-RU" sz="2100" dirty="0">
                <a:latin typeface="Cambria" panose="02040503050406030204" pitchFamily="18" charset="0"/>
              </a:rPr>
              <a:t> — </a:t>
            </a:r>
            <a:r>
              <a:rPr lang="ru-RU" sz="2100" dirty="0" err="1">
                <a:latin typeface="Cambria" panose="02040503050406030204" pitchFamily="18" charset="0"/>
              </a:rPr>
              <a:t>стимулиращият</a:t>
            </a:r>
            <a:r>
              <a:rPr lang="ru-RU" sz="2100" dirty="0">
                <a:latin typeface="Cambria" panose="02040503050406030204" pitchFamily="18" charset="0"/>
              </a:rPr>
              <a:t> ефект на енергийните напитки </a:t>
            </a:r>
            <a:r>
              <a:rPr lang="ru-RU" sz="2100" dirty="0" err="1">
                <a:latin typeface="Cambria" panose="02040503050406030204" pitchFamily="18" charset="0"/>
              </a:rPr>
              <a:t>маскира</a:t>
            </a:r>
            <a:r>
              <a:rPr lang="ru-RU" sz="2100" dirty="0">
                <a:latin typeface="Cambria" panose="02040503050406030204" pitchFamily="18" charset="0"/>
              </a:rPr>
              <a:t> </a:t>
            </a:r>
            <a:r>
              <a:rPr lang="ru-RU" sz="2100" dirty="0" err="1">
                <a:latin typeface="Cambria" panose="02040503050406030204" pitchFamily="18" charset="0"/>
              </a:rPr>
              <a:t>токсичното</a:t>
            </a:r>
            <a:r>
              <a:rPr lang="ru-RU" sz="2100" dirty="0">
                <a:latin typeface="Cambria" panose="02040503050406030204" pitchFamily="18" charset="0"/>
              </a:rPr>
              <a:t> действие на </a:t>
            </a:r>
            <a:r>
              <a:rPr lang="ru-RU" sz="2100" dirty="0" err="1">
                <a:latin typeface="Cambria" panose="02040503050406030204" pitchFamily="18" charset="0"/>
              </a:rPr>
              <a:t>алкохола</a:t>
            </a:r>
            <a:r>
              <a:rPr lang="ru-RU" sz="2100" dirty="0">
                <a:latin typeface="Cambria" panose="02040503050406030204" pitchFamily="18" charset="0"/>
              </a:rPr>
              <a:t>.</a:t>
            </a:r>
          </a:p>
          <a:p>
            <a:endParaRPr lang="bg-BG" sz="2800" dirty="0"/>
          </a:p>
        </p:txBody>
      </p:sp>
      <p:pic>
        <p:nvPicPr>
          <p:cNvPr id="1026" name="Picture 2" descr="Когато кофеинът и алкохолът се срещнат - Webcafe.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658" y="1555844"/>
            <a:ext cx="4962882" cy="43672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613768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141413" y="382137"/>
            <a:ext cx="9905998" cy="1228299"/>
          </a:xfrm>
        </p:spPr>
        <p:txBody>
          <a:bodyPr>
            <a:normAutofit/>
          </a:bodyPr>
          <a:lstStyle/>
          <a:p>
            <a:pPr algn="ctr"/>
            <a:r>
              <a:rPr lang="bg-BG" sz="3200" b="1" dirty="0"/>
              <a:t>Енергийна напитка и </a:t>
            </a:r>
            <a:r>
              <a:rPr lang="bg-BG" sz="3200" b="1" dirty="0" smtClean="0"/>
              <a:t>наркотични вещества…</a:t>
            </a:r>
            <a:endParaRPr lang="bg-BG" sz="3200" b="1" dirty="0"/>
          </a:p>
        </p:txBody>
      </p:sp>
      <p:sp>
        <p:nvSpPr>
          <p:cNvPr id="3" name="Контейнер за съдържание 2"/>
          <p:cNvSpPr>
            <a:spLocks noGrp="1"/>
          </p:cNvSpPr>
          <p:nvPr>
            <p:ph idx="1"/>
          </p:nvPr>
        </p:nvSpPr>
        <p:spPr>
          <a:xfrm>
            <a:off x="838200" y="1825625"/>
            <a:ext cx="4702791" cy="4351338"/>
          </a:xfrm>
        </p:spPr>
        <p:txBody>
          <a:bodyPr>
            <a:normAutofit lnSpcReduction="10000"/>
          </a:bodyPr>
          <a:lstStyle/>
          <a:p>
            <a:pPr marL="0" indent="0" algn="just">
              <a:buNone/>
            </a:pPr>
            <a:r>
              <a:rPr lang="ru-RU" sz="2400" dirty="0"/>
              <a:t>Съчетанието с употреба и на </a:t>
            </a:r>
            <a:r>
              <a:rPr lang="ru-RU" sz="2400" b="1" dirty="0"/>
              <a:t>наркотични вещества</a:t>
            </a:r>
            <a:r>
              <a:rPr lang="ru-RU" sz="2400" dirty="0"/>
              <a:t> крие още </a:t>
            </a:r>
            <a:r>
              <a:rPr lang="ru-RU" sz="2400" dirty="0" smtClean="0"/>
              <a:t>по-сериозни </a:t>
            </a:r>
            <a:r>
              <a:rPr lang="ru-RU" sz="2400" dirty="0"/>
              <a:t>здравни рискове и обикновено води до най-близкото </a:t>
            </a:r>
            <a:r>
              <a:rPr lang="ru-RU" sz="2400" dirty="0" smtClean="0"/>
              <a:t>отделение </a:t>
            </a:r>
            <a:r>
              <a:rPr lang="ru-RU" sz="2400" dirty="0"/>
              <a:t>на Спешна помощ</a:t>
            </a:r>
            <a:r>
              <a:rPr lang="ru-RU" sz="2400" dirty="0" smtClean="0"/>
              <a:t>.</a:t>
            </a:r>
            <a:r>
              <a:rPr lang="ru-RU" sz="2400" dirty="0"/>
              <a:t> </a:t>
            </a:r>
            <a:endParaRPr lang="ru-RU" sz="2400" dirty="0" smtClean="0"/>
          </a:p>
          <a:p>
            <a:pPr marL="0" indent="0" algn="just">
              <a:buNone/>
            </a:pPr>
            <a:r>
              <a:rPr lang="ru-RU" sz="2400" dirty="0" smtClean="0"/>
              <a:t>Дали </a:t>
            </a:r>
            <a:r>
              <a:rPr lang="ru-RU" sz="2400" dirty="0"/>
              <a:t>пък това не е причината някои енергийни напитки да носят наименования като Hell (ад) и Monster (чудовище)?</a:t>
            </a:r>
          </a:p>
          <a:p>
            <a:endParaRPr lang="bg-BG" sz="3200" dirty="0"/>
          </a:p>
        </p:txBody>
      </p:sp>
      <p:pic>
        <p:nvPicPr>
          <p:cNvPr id="2050" name="Picture 2" descr="Как действат енергийните напитки и защо трябва да ги избягваме | Fit with  Strah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25624"/>
            <a:ext cx="5763904" cy="35379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444949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446663" y="618518"/>
            <a:ext cx="9600748" cy="814497"/>
          </a:xfrm>
        </p:spPr>
        <p:txBody>
          <a:bodyPr>
            <a:normAutofit fontScale="90000"/>
          </a:bodyPr>
          <a:lstStyle/>
          <a:p>
            <a:pPr algn="ctr"/>
            <a:r>
              <a:rPr lang="bg-BG" sz="2800" b="1" dirty="0" smtClean="0">
                <a:latin typeface="Cambria" panose="02040503050406030204" pitchFamily="18" charset="0"/>
              </a:rPr>
              <a:t>Причини да не прибягваме до употребата на енергийни напитки</a:t>
            </a:r>
            <a:endParaRPr lang="bg-BG" sz="2800" b="1" dirty="0">
              <a:latin typeface="Cambria" panose="02040503050406030204" pitchFamily="18" charset="0"/>
            </a:endParaRPr>
          </a:p>
        </p:txBody>
      </p:sp>
      <p:sp>
        <p:nvSpPr>
          <p:cNvPr id="3" name="Контейнер за съдържание 2"/>
          <p:cNvSpPr>
            <a:spLocks noGrp="1"/>
          </p:cNvSpPr>
          <p:nvPr>
            <p:ph idx="1"/>
          </p:nvPr>
        </p:nvSpPr>
        <p:spPr>
          <a:xfrm>
            <a:off x="3903260" y="1719618"/>
            <a:ext cx="7450540" cy="4954137"/>
          </a:xfrm>
        </p:spPr>
        <p:txBody>
          <a:bodyPr>
            <a:normAutofit fontScale="92500"/>
          </a:bodyPr>
          <a:lstStyle/>
          <a:p>
            <a:pPr algn="just" fontAlgn="base">
              <a:buFont typeface="Wingdings" panose="05000000000000000000" pitchFamily="2" charset="2"/>
              <a:buChar char="ü"/>
            </a:pPr>
            <a:r>
              <a:rPr lang="bg-BG" sz="2000" dirty="0" smtClean="0">
                <a:latin typeface="Cambria" pitchFamily="18" charset="0"/>
              </a:rPr>
              <a:t>Те </a:t>
            </a:r>
            <a:r>
              <a:rPr lang="bg-BG" sz="2000" dirty="0">
                <a:latin typeface="Cambria" pitchFamily="18" charset="0"/>
              </a:rPr>
              <a:t>могат да причинят повишено </a:t>
            </a:r>
            <a:r>
              <a:rPr lang="bg-BG" sz="2000" b="1" dirty="0">
                <a:latin typeface="Cambria" pitchFamily="18" charset="0"/>
              </a:rPr>
              <a:t>усещане за тревожност и стрес</a:t>
            </a:r>
            <a:r>
              <a:rPr lang="bg-BG" sz="2000" dirty="0">
                <a:latin typeface="Cambria" pitchFamily="18" charset="0"/>
              </a:rPr>
              <a:t>. За някои от тях в действителност е установено, че съдържат повече кофеин, отколкото всъщност е обозначено на етикетите им. Известно е, че в големи количества кофеинът предизвиква паника, хроничен стрес и ускорено </a:t>
            </a:r>
            <a:r>
              <a:rPr lang="bg-BG" sz="2000" dirty="0" smtClean="0">
                <a:latin typeface="Cambria" pitchFamily="18" charset="0"/>
              </a:rPr>
              <a:t>сърцебиене.</a:t>
            </a:r>
          </a:p>
          <a:p>
            <a:pPr algn="just" fontAlgn="base">
              <a:buFont typeface="Wingdings" panose="05000000000000000000" pitchFamily="2" charset="2"/>
              <a:buChar char="ü"/>
            </a:pPr>
            <a:r>
              <a:rPr lang="bg-BG" sz="2000" dirty="0">
                <a:latin typeface="Cambria" pitchFamily="18" charset="0"/>
              </a:rPr>
              <a:t> </a:t>
            </a:r>
            <a:r>
              <a:rPr lang="bg-BG" sz="2000" b="1" dirty="0">
                <a:latin typeface="Cambria" pitchFamily="18" charset="0"/>
              </a:rPr>
              <a:t>Високо съдържание на захар</a:t>
            </a:r>
            <a:r>
              <a:rPr lang="bg-BG" sz="2000" dirty="0">
                <a:latin typeface="Cambria" pitchFamily="18" charset="0"/>
              </a:rPr>
              <a:t>. Освен, че ни снабдяват с „изкуствена“ енергия, тези напитки обикновено съдържат и завидни количества захар. За някои например е доказано, че съдържат 15 чаени лъжички захар. Като оставим катастрофално голямата доставка на захар за организма, тя може да ни остави дехидратирани, да потисне функциите на имунната система, да повиши възпалителните процеси, да доведе до поява на кариеси и до наддаване на телесното тегло</a:t>
            </a:r>
            <a:r>
              <a:rPr lang="bg-BG" sz="2000" dirty="0" smtClean="0">
                <a:latin typeface="Cambria" pitchFamily="18" charset="0"/>
              </a:rPr>
              <a:t>.</a:t>
            </a:r>
          </a:p>
          <a:p>
            <a:pPr algn="just" fontAlgn="base">
              <a:buFont typeface="Wingdings" panose="05000000000000000000" pitchFamily="2" charset="2"/>
              <a:buChar char="ü"/>
            </a:pPr>
            <a:endParaRPr lang="bg-BG" sz="2000" dirty="0"/>
          </a:p>
        </p:txBody>
      </p:sp>
      <p:pic>
        <p:nvPicPr>
          <p:cNvPr id="3074" name="Picture 2" descr="Експерт: Енергийните напитки са опасни за деца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733" y="2149522"/>
            <a:ext cx="3649527" cy="26152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981420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05969" y="618518"/>
            <a:ext cx="9341441" cy="964622"/>
          </a:xfrm>
        </p:spPr>
        <p:txBody>
          <a:bodyPr>
            <a:normAutofit fontScale="90000"/>
          </a:bodyPr>
          <a:lstStyle/>
          <a:p>
            <a:pPr algn="ctr"/>
            <a:r>
              <a:rPr lang="bg-BG" b="1" dirty="0">
                <a:latin typeface="Cambria" panose="02040503050406030204" pitchFamily="18" charset="0"/>
              </a:rPr>
              <a:t>Причини да не прибягваме до употребата на енергийни напитки</a:t>
            </a:r>
            <a:endParaRPr lang="bg-BG" b="1" dirty="0"/>
          </a:p>
        </p:txBody>
      </p:sp>
      <p:sp>
        <p:nvSpPr>
          <p:cNvPr id="3" name="Контейнер за съдържание 2"/>
          <p:cNvSpPr>
            <a:spLocks noGrp="1"/>
          </p:cNvSpPr>
          <p:nvPr>
            <p:ph idx="1"/>
          </p:nvPr>
        </p:nvSpPr>
        <p:spPr/>
        <p:txBody>
          <a:bodyPr>
            <a:normAutofit fontScale="70000" lnSpcReduction="20000"/>
          </a:bodyPr>
          <a:lstStyle/>
          <a:p>
            <a:pPr algn="just" fontAlgn="base">
              <a:buFont typeface="Wingdings" panose="05000000000000000000" pitchFamily="2" charset="2"/>
              <a:buChar char="ü"/>
            </a:pPr>
            <a:r>
              <a:rPr lang="bg-BG" b="1" dirty="0" smtClean="0">
                <a:latin typeface="Cambria" pitchFamily="18" charset="0"/>
              </a:rPr>
              <a:t>Промени </a:t>
            </a:r>
            <a:r>
              <a:rPr lang="bg-BG" b="1" dirty="0">
                <a:latin typeface="Cambria" pitchFamily="18" charset="0"/>
              </a:rPr>
              <a:t>в</a:t>
            </a:r>
            <a:r>
              <a:rPr lang="bg-BG" dirty="0">
                <a:latin typeface="Cambria" pitchFamily="18" charset="0"/>
              </a:rPr>
              <a:t> </a:t>
            </a:r>
            <a:r>
              <a:rPr lang="bg-BG" b="1" dirty="0">
                <a:latin typeface="Cambria" pitchFamily="18" charset="0"/>
              </a:rPr>
              <a:t>настроението. </a:t>
            </a:r>
            <a:r>
              <a:rPr lang="bg-BG" dirty="0">
                <a:latin typeface="Cambria" pitchFamily="18" charset="0"/>
              </a:rPr>
              <a:t>Изследванията са показали, че при тези, които често пият кофеинови стимуланти, се наблюдават занижени нива на серотонин. Именно този специфичен невротрансмитер е известен още като хормонът на щастието. Изчерпването на този хормон се свързва с наличието на лошо настроение, тревожност и депресия</a:t>
            </a:r>
            <a:r>
              <a:rPr lang="bg-BG" dirty="0" smtClean="0">
                <a:latin typeface="Cambria" pitchFamily="18" charset="0"/>
              </a:rPr>
              <a:t>.</a:t>
            </a:r>
          </a:p>
          <a:p>
            <a:pPr algn="just" fontAlgn="base">
              <a:buFont typeface="Wingdings" panose="05000000000000000000" pitchFamily="2" charset="2"/>
              <a:buChar char="ü"/>
            </a:pPr>
            <a:r>
              <a:rPr lang="bg-BG" dirty="0">
                <a:latin typeface="Cambria" pitchFamily="18" charset="0"/>
              </a:rPr>
              <a:t> </a:t>
            </a:r>
            <a:r>
              <a:rPr lang="bg-BG" b="1" dirty="0">
                <a:latin typeface="Cambria" pitchFamily="18" charset="0"/>
              </a:rPr>
              <a:t>Натоварване на органите</a:t>
            </a:r>
            <a:r>
              <a:rPr lang="bg-BG" dirty="0">
                <a:latin typeface="Cambria" pitchFamily="18" charset="0"/>
              </a:rPr>
              <a:t>. </a:t>
            </a:r>
          </a:p>
          <a:p>
            <a:pPr marL="0" indent="0" algn="just" fontAlgn="base">
              <a:buNone/>
            </a:pPr>
            <a:r>
              <a:rPr lang="bg-BG" dirty="0" smtClean="0">
                <a:latin typeface="Cambria" pitchFamily="18" charset="0"/>
              </a:rPr>
              <a:t>     </a:t>
            </a:r>
            <a:r>
              <a:rPr lang="bg-BG" dirty="0">
                <a:latin typeface="Cambria" pitchFamily="18" charset="0"/>
              </a:rPr>
              <a:t>Друг риск от консумирането на енергийни напитки е, че те могат сериозно да натоварят органите.</a:t>
            </a:r>
            <a:r>
              <a:rPr lang="bg-BG" b="1" dirty="0">
                <a:latin typeface="Cambria" pitchFamily="18" charset="0"/>
              </a:rPr>
              <a:t> </a:t>
            </a:r>
            <a:r>
              <a:rPr lang="bg-BG" dirty="0" smtClean="0">
                <a:latin typeface="Cambria" pitchFamily="18" charset="0"/>
              </a:rPr>
              <a:t>Сърцето, черният </a:t>
            </a:r>
            <a:r>
              <a:rPr lang="bg-BG" dirty="0">
                <a:latin typeface="Cambria" pitchFamily="18" charset="0"/>
              </a:rPr>
              <a:t>дроб,  мозъкът,  храносмилателният тракт и бъбреците при консумация на енергийни напитки работят така, сякаш човек пътува в самолет или се бие, като в крайна сметка се дехидратира и изтощава до краен предел. Енергийните напитки форсират човешките органи да реагират така, сякаш са в ситуация на опасност, затова можете да си представите колко вредни всъщност са те.</a:t>
            </a:r>
            <a:endParaRPr lang="bg-BG" dirty="0"/>
          </a:p>
        </p:txBody>
      </p:sp>
    </p:spTree>
    <p:extLst>
      <p:ext uri="{BB962C8B-B14F-4D97-AF65-F5344CB8AC3E}">
        <p14:creationId xmlns:p14="http://schemas.microsoft.com/office/powerpoint/2010/main" val="14084752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ерига">
  <a:themeElements>
    <a:clrScheme name="Верига">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Верига">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ерига">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TM04033919[[fn=Верига]]</Template>
  <TotalTime>301</TotalTime>
  <Words>398</Words>
  <Application>Microsoft Office PowerPoint</Application>
  <PresentationFormat>Широк екран</PresentationFormat>
  <Paragraphs>72</Paragraphs>
  <Slides>17</Slides>
  <Notes>0</Notes>
  <HiddenSlides>0</HiddenSlides>
  <MMClips>0</MMClips>
  <ScaleCrop>false</ScaleCrop>
  <HeadingPairs>
    <vt:vector size="6" baseType="variant">
      <vt:variant>
        <vt:lpstr>Използвани шрифтове</vt:lpstr>
      </vt:variant>
      <vt:variant>
        <vt:i4>6</vt:i4>
      </vt:variant>
      <vt:variant>
        <vt:lpstr>Тема</vt:lpstr>
      </vt:variant>
      <vt:variant>
        <vt:i4>1</vt:i4>
      </vt:variant>
      <vt:variant>
        <vt:lpstr>Заглавия на слайдовете</vt:lpstr>
      </vt:variant>
      <vt:variant>
        <vt:i4>17</vt:i4>
      </vt:variant>
    </vt:vector>
  </HeadingPairs>
  <TitlesOfParts>
    <vt:vector size="24" baseType="lpstr">
      <vt:lpstr>Arial</vt:lpstr>
      <vt:lpstr>Cambria</vt:lpstr>
      <vt:lpstr>Times New Roman</vt:lpstr>
      <vt:lpstr>Trebuchet MS</vt:lpstr>
      <vt:lpstr>Tw Cen MT</vt:lpstr>
      <vt:lpstr>Wingdings</vt:lpstr>
      <vt:lpstr>Верига</vt:lpstr>
      <vt:lpstr>Енергийните напитки</vt:lpstr>
      <vt:lpstr>Какво са енергийните напитки?</vt:lpstr>
      <vt:lpstr>Добре е да знаем…</vt:lpstr>
      <vt:lpstr>Кофеинът в енергийните напитки</vt:lpstr>
      <vt:lpstr> Странични ефекти </vt:lpstr>
      <vt:lpstr>Енергийна напитка и алкохол – лоша комбинация</vt:lpstr>
      <vt:lpstr>Енергийна напитка и наркотични вещества…</vt:lpstr>
      <vt:lpstr>Причини да не прибягваме до употребата на енергийни напитки</vt:lpstr>
      <vt:lpstr>Причини да не прибягваме до употребата на енергийни напитки</vt:lpstr>
      <vt:lpstr> Причини да не прибягваме до употребата на енергийни напитки</vt:lpstr>
      <vt:lpstr>Причини да не прибягваме до употребата на енергийни напитки</vt:lpstr>
      <vt:lpstr>Причини да не прибягваме до употребата на енергийни напитки</vt:lpstr>
      <vt:lpstr>Факти </vt:lpstr>
      <vt:lpstr>Още малко…</vt:lpstr>
      <vt:lpstr>В заключение…</vt:lpstr>
      <vt:lpstr>Източници:</vt:lpstr>
      <vt:lpstr>Презентация на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Енергийните напитки</dc:title>
  <dc:creator>User1</dc:creator>
  <cp:lastModifiedBy>User1</cp:lastModifiedBy>
  <cp:revision>46</cp:revision>
  <dcterms:created xsi:type="dcterms:W3CDTF">2020-12-07T15:49:47Z</dcterms:created>
  <dcterms:modified xsi:type="dcterms:W3CDTF">2020-12-08T13:06:15Z</dcterms:modified>
</cp:coreProperties>
</file>