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59" r:id="rId6"/>
    <p:sldId id="260" r:id="rId7"/>
    <p:sldId id="261" r:id="rId8"/>
    <p:sldId id="262" r:id="rId9"/>
    <p:sldId id="263" r:id="rId10"/>
    <p:sldId id="265" r:id="rId11"/>
    <p:sldId id="266" r:id="rId12"/>
    <p:sldId id="267" r:id="rId13"/>
    <p:sldId id="268" r:id="rId14"/>
    <p:sldId id="269" r:id="rId15"/>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0000"/>
    <a:srgbClr val="FF5050"/>
    <a:srgbClr val="008000"/>
    <a:srgbClr val="006600"/>
    <a:srgbClr val="FF66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2" name="Заглавие 1"/>
          <p:cNvSpPr>
            <a:spLocks noGrp="1"/>
          </p:cNvSpPr>
          <p:nvPr>
            <p:ph type="ctrTitle"/>
          </p:nvPr>
        </p:nvSpPr>
        <p:spPr>
          <a:xfrm>
            <a:off x="1524000" y="1122363"/>
            <a:ext cx="9144000" cy="2387600"/>
          </a:xfrm>
        </p:spPr>
        <p:txBody>
          <a:bodyPr anchor="b"/>
          <a:lstStyle>
            <a:lvl1pPr algn="ctr">
              <a:defRPr sz="6000"/>
            </a:lvl1pPr>
          </a:lstStyle>
          <a:p>
            <a:r>
              <a:rPr lang="bg-BG"/>
              <a:t>Редакт. стил загл. образец</a:t>
            </a:r>
          </a:p>
        </p:txBody>
      </p:sp>
      <p:sp>
        <p:nvSpPr>
          <p:cNvPr id="3" name="Подзаглавие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bg-BG"/>
              <a:t>Щракнете за редакция стил подзагл. обр.</a:t>
            </a:r>
          </a:p>
        </p:txBody>
      </p:sp>
      <p:sp>
        <p:nvSpPr>
          <p:cNvPr id="4" name="Контейнер за дата 3"/>
          <p:cNvSpPr>
            <a:spLocks noGrp="1"/>
          </p:cNvSpPr>
          <p:nvPr>
            <p:ph type="dt" sz="half" idx="10"/>
          </p:nvPr>
        </p:nvSpPr>
        <p:spPr/>
        <p:txBody>
          <a:bodyPr/>
          <a:lstStyle/>
          <a:p>
            <a:fld id="{6A8D05E7-A0EC-4857-B25C-59DA92B13758}" type="datetimeFigureOut">
              <a:rPr lang="bg-BG" smtClean="0"/>
              <a:t>13.11.2022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92C64733-D360-4717-8E41-E2F5F1FB4502}" type="slidenum">
              <a:rPr lang="bg-BG" smtClean="0"/>
              <a:t>‹#›</a:t>
            </a:fld>
            <a:endParaRPr lang="bg-BG"/>
          </a:p>
        </p:txBody>
      </p:sp>
    </p:spTree>
    <p:extLst>
      <p:ext uri="{BB962C8B-B14F-4D97-AF65-F5344CB8AC3E}">
        <p14:creationId xmlns:p14="http://schemas.microsoft.com/office/powerpoint/2010/main" val="1172561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Редакт. стил загл. образец</a:t>
            </a:r>
          </a:p>
        </p:txBody>
      </p:sp>
      <p:sp>
        <p:nvSpPr>
          <p:cNvPr id="3" name="Контейнер за вертикален текст 2"/>
          <p:cNvSpPr>
            <a:spLocks noGrp="1"/>
          </p:cNvSpPr>
          <p:nvPr>
            <p:ph type="body" orient="vert" idx="1"/>
          </p:nvPr>
        </p:nvSpPr>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дата 3"/>
          <p:cNvSpPr>
            <a:spLocks noGrp="1"/>
          </p:cNvSpPr>
          <p:nvPr>
            <p:ph type="dt" sz="half" idx="10"/>
          </p:nvPr>
        </p:nvSpPr>
        <p:spPr/>
        <p:txBody>
          <a:bodyPr/>
          <a:lstStyle/>
          <a:p>
            <a:fld id="{6A8D05E7-A0EC-4857-B25C-59DA92B13758}" type="datetimeFigureOut">
              <a:rPr lang="bg-BG" smtClean="0"/>
              <a:t>13.11.2022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92C64733-D360-4717-8E41-E2F5F1FB4502}" type="slidenum">
              <a:rPr lang="bg-BG" smtClean="0"/>
              <a:t>‹#›</a:t>
            </a:fld>
            <a:endParaRPr lang="bg-BG"/>
          </a:p>
        </p:txBody>
      </p:sp>
    </p:spTree>
    <p:extLst>
      <p:ext uri="{BB962C8B-B14F-4D97-AF65-F5344CB8AC3E}">
        <p14:creationId xmlns:p14="http://schemas.microsoft.com/office/powerpoint/2010/main" val="2139708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8724900" y="365125"/>
            <a:ext cx="2628900" cy="5811838"/>
          </a:xfrm>
        </p:spPr>
        <p:txBody>
          <a:bodyPr vert="eaVert"/>
          <a:lstStyle/>
          <a:p>
            <a:r>
              <a:rPr lang="bg-BG"/>
              <a:t>Редакт. стил загл. образец</a:t>
            </a:r>
          </a:p>
        </p:txBody>
      </p:sp>
      <p:sp>
        <p:nvSpPr>
          <p:cNvPr id="3" name="Контейнер за вертикален текст 2"/>
          <p:cNvSpPr>
            <a:spLocks noGrp="1"/>
          </p:cNvSpPr>
          <p:nvPr>
            <p:ph type="body" orient="vert" idx="1"/>
          </p:nvPr>
        </p:nvSpPr>
        <p:spPr>
          <a:xfrm>
            <a:off x="838200" y="365125"/>
            <a:ext cx="7734300" cy="5811838"/>
          </a:xfrm>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дата 3"/>
          <p:cNvSpPr>
            <a:spLocks noGrp="1"/>
          </p:cNvSpPr>
          <p:nvPr>
            <p:ph type="dt" sz="half" idx="10"/>
          </p:nvPr>
        </p:nvSpPr>
        <p:spPr/>
        <p:txBody>
          <a:bodyPr/>
          <a:lstStyle/>
          <a:p>
            <a:fld id="{6A8D05E7-A0EC-4857-B25C-59DA92B13758}" type="datetimeFigureOut">
              <a:rPr lang="bg-BG" smtClean="0"/>
              <a:t>13.11.2022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92C64733-D360-4717-8E41-E2F5F1FB4502}" type="slidenum">
              <a:rPr lang="bg-BG" smtClean="0"/>
              <a:t>‹#›</a:t>
            </a:fld>
            <a:endParaRPr lang="bg-BG"/>
          </a:p>
        </p:txBody>
      </p:sp>
    </p:spTree>
    <p:extLst>
      <p:ext uri="{BB962C8B-B14F-4D97-AF65-F5344CB8AC3E}">
        <p14:creationId xmlns:p14="http://schemas.microsoft.com/office/powerpoint/2010/main" val="487372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Редакт. стил загл. образец</a:t>
            </a:r>
          </a:p>
        </p:txBody>
      </p:sp>
      <p:sp>
        <p:nvSpPr>
          <p:cNvPr id="3" name="Контейнер за съдържание 2"/>
          <p:cNvSpPr>
            <a:spLocks noGrp="1"/>
          </p:cNvSpPr>
          <p:nvPr>
            <p:ph idx="1"/>
          </p:nvPr>
        </p:nvSpPr>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дата 3"/>
          <p:cNvSpPr>
            <a:spLocks noGrp="1"/>
          </p:cNvSpPr>
          <p:nvPr>
            <p:ph type="dt" sz="half" idx="10"/>
          </p:nvPr>
        </p:nvSpPr>
        <p:spPr/>
        <p:txBody>
          <a:bodyPr/>
          <a:lstStyle/>
          <a:p>
            <a:fld id="{6A8D05E7-A0EC-4857-B25C-59DA92B13758}" type="datetimeFigureOut">
              <a:rPr lang="bg-BG" smtClean="0"/>
              <a:t>13.11.2022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92C64733-D360-4717-8E41-E2F5F1FB4502}" type="slidenum">
              <a:rPr lang="bg-BG" smtClean="0"/>
              <a:t>‹#›</a:t>
            </a:fld>
            <a:endParaRPr lang="bg-BG"/>
          </a:p>
        </p:txBody>
      </p:sp>
    </p:spTree>
    <p:extLst>
      <p:ext uri="{BB962C8B-B14F-4D97-AF65-F5344CB8AC3E}">
        <p14:creationId xmlns:p14="http://schemas.microsoft.com/office/powerpoint/2010/main" val="1856631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Заглавие 1"/>
          <p:cNvSpPr>
            <a:spLocks noGrp="1"/>
          </p:cNvSpPr>
          <p:nvPr>
            <p:ph type="title"/>
          </p:nvPr>
        </p:nvSpPr>
        <p:spPr>
          <a:xfrm>
            <a:off x="831850" y="1709738"/>
            <a:ext cx="10515600" cy="2852737"/>
          </a:xfrm>
        </p:spPr>
        <p:txBody>
          <a:bodyPr anchor="b"/>
          <a:lstStyle>
            <a:lvl1pPr>
              <a:defRPr sz="6000"/>
            </a:lvl1pPr>
          </a:lstStyle>
          <a:p>
            <a:r>
              <a:rPr lang="bg-BG"/>
              <a:t>Редакт. стил загл. образец</a:t>
            </a:r>
          </a:p>
        </p:txBody>
      </p:sp>
      <p:sp>
        <p:nvSpPr>
          <p:cNvPr id="3" name="Текстов контейне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bg-BG"/>
              <a:t>Щракнете, за да редактирате стиловете на текста в образеца</a:t>
            </a:r>
          </a:p>
        </p:txBody>
      </p:sp>
      <p:sp>
        <p:nvSpPr>
          <p:cNvPr id="4" name="Контейнер за дата 3"/>
          <p:cNvSpPr>
            <a:spLocks noGrp="1"/>
          </p:cNvSpPr>
          <p:nvPr>
            <p:ph type="dt" sz="half" idx="10"/>
          </p:nvPr>
        </p:nvSpPr>
        <p:spPr/>
        <p:txBody>
          <a:bodyPr/>
          <a:lstStyle/>
          <a:p>
            <a:fld id="{6A8D05E7-A0EC-4857-B25C-59DA92B13758}" type="datetimeFigureOut">
              <a:rPr lang="bg-BG" smtClean="0"/>
              <a:t>13.11.2022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92C64733-D360-4717-8E41-E2F5F1FB4502}" type="slidenum">
              <a:rPr lang="bg-BG" smtClean="0"/>
              <a:t>‹#›</a:t>
            </a:fld>
            <a:endParaRPr lang="bg-BG"/>
          </a:p>
        </p:txBody>
      </p:sp>
    </p:spTree>
    <p:extLst>
      <p:ext uri="{BB962C8B-B14F-4D97-AF65-F5344CB8AC3E}">
        <p14:creationId xmlns:p14="http://schemas.microsoft.com/office/powerpoint/2010/main" val="4012167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Редакт. стил загл. образец</a:t>
            </a:r>
          </a:p>
        </p:txBody>
      </p:sp>
      <p:sp>
        <p:nvSpPr>
          <p:cNvPr id="3" name="Контейнер за съдържание 2"/>
          <p:cNvSpPr>
            <a:spLocks noGrp="1"/>
          </p:cNvSpPr>
          <p:nvPr>
            <p:ph sz="half" idx="1"/>
          </p:nvPr>
        </p:nvSpPr>
        <p:spPr>
          <a:xfrm>
            <a:off x="838200" y="1825625"/>
            <a:ext cx="5181600" cy="4351338"/>
          </a:xfrm>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съдържание 3"/>
          <p:cNvSpPr>
            <a:spLocks noGrp="1"/>
          </p:cNvSpPr>
          <p:nvPr>
            <p:ph sz="half" idx="2"/>
          </p:nvPr>
        </p:nvSpPr>
        <p:spPr>
          <a:xfrm>
            <a:off x="6172200" y="1825625"/>
            <a:ext cx="5181600" cy="4351338"/>
          </a:xfrm>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5" name="Контейнер за дата 4"/>
          <p:cNvSpPr>
            <a:spLocks noGrp="1"/>
          </p:cNvSpPr>
          <p:nvPr>
            <p:ph type="dt" sz="half" idx="10"/>
          </p:nvPr>
        </p:nvSpPr>
        <p:spPr/>
        <p:txBody>
          <a:bodyPr/>
          <a:lstStyle/>
          <a:p>
            <a:fld id="{6A8D05E7-A0EC-4857-B25C-59DA92B13758}" type="datetimeFigureOut">
              <a:rPr lang="bg-BG" smtClean="0"/>
              <a:t>13.11.2022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92C64733-D360-4717-8E41-E2F5F1FB4502}" type="slidenum">
              <a:rPr lang="bg-BG" smtClean="0"/>
              <a:t>‹#›</a:t>
            </a:fld>
            <a:endParaRPr lang="bg-BG"/>
          </a:p>
        </p:txBody>
      </p:sp>
    </p:spTree>
    <p:extLst>
      <p:ext uri="{BB962C8B-B14F-4D97-AF65-F5344CB8AC3E}">
        <p14:creationId xmlns:p14="http://schemas.microsoft.com/office/powerpoint/2010/main" val="65425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лавие 1"/>
          <p:cNvSpPr>
            <a:spLocks noGrp="1"/>
          </p:cNvSpPr>
          <p:nvPr>
            <p:ph type="title"/>
          </p:nvPr>
        </p:nvSpPr>
        <p:spPr>
          <a:xfrm>
            <a:off x="839788" y="365125"/>
            <a:ext cx="10515600" cy="1325563"/>
          </a:xfrm>
        </p:spPr>
        <p:txBody>
          <a:bodyPr/>
          <a:lstStyle/>
          <a:p>
            <a:r>
              <a:rPr lang="bg-BG"/>
              <a:t>Редакт. стил загл. образец</a:t>
            </a:r>
          </a:p>
        </p:txBody>
      </p:sp>
      <p:sp>
        <p:nvSpPr>
          <p:cNvPr id="3" name="Текстов контейне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4" name="Контейнер за съдържание 3"/>
          <p:cNvSpPr>
            <a:spLocks noGrp="1"/>
          </p:cNvSpPr>
          <p:nvPr>
            <p:ph sz="half" idx="2"/>
          </p:nvPr>
        </p:nvSpPr>
        <p:spPr>
          <a:xfrm>
            <a:off x="839788" y="2505075"/>
            <a:ext cx="5157787" cy="3684588"/>
          </a:xfrm>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5" name="Текстов контейне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6" name="Контейнер за съдържание 5"/>
          <p:cNvSpPr>
            <a:spLocks noGrp="1"/>
          </p:cNvSpPr>
          <p:nvPr>
            <p:ph sz="quarter" idx="4"/>
          </p:nvPr>
        </p:nvSpPr>
        <p:spPr>
          <a:xfrm>
            <a:off x="6172200" y="2505075"/>
            <a:ext cx="5183188" cy="3684588"/>
          </a:xfrm>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7" name="Контейнер за дата 6"/>
          <p:cNvSpPr>
            <a:spLocks noGrp="1"/>
          </p:cNvSpPr>
          <p:nvPr>
            <p:ph type="dt" sz="half" idx="10"/>
          </p:nvPr>
        </p:nvSpPr>
        <p:spPr/>
        <p:txBody>
          <a:bodyPr/>
          <a:lstStyle/>
          <a:p>
            <a:fld id="{6A8D05E7-A0EC-4857-B25C-59DA92B13758}" type="datetimeFigureOut">
              <a:rPr lang="bg-BG" smtClean="0"/>
              <a:t>13.11.2022 г.</a:t>
            </a:fld>
            <a:endParaRPr lang="bg-BG"/>
          </a:p>
        </p:txBody>
      </p:sp>
      <p:sp>
        <p:nvSpPr>
          <p:cNvPr id="8" name="Контейнер за долния колонтитул 7"/>
          <p:cNvSpPr>
            <a:spLocks noGrp="1"/>
          </p:cNvSpPr>
          <p:nvPr>
            <p:ph type="ftr" sz="quarter" idx="11"/>
          </p:nvPr>
        </p:nvSpPr>
        <p:spPr/>
        <p:txBody>
          <a:bodyPr/>
          <a:lstStyle/>
          <a:p>
            <a:endParaRPr lang="bg-BG"/>
          </a:p>
        </p:txBody>
      </p:sp>
      <p:sp>
        <p:nvSpPr>
          <p:cNvPr id="9" name="Контейнер за номер на слайда 8"/>
          <p:cNvSpPr>
            <a:spLocks noGrp="1"/>
          </p:cNvSpPr>
          <p:nvPr>
            <p:ph type="sldNum" sz="quarter" idx="12"/>
          </p:nvPr>
        </p:nvSpPr>
        <p:spPr/>
        <p:txBody>
          <a:bodyPr/>
          <a:lstStyle/>
          <a:p>
            <a:fld id="{92C64733-D360-4717-8E41-E2F5F1FB4502}" type="slidenum">
              <a:rPr lang="bg-BG" smtClean="0"/>
              <a:t>‹#›</a:t>
            </a:fld>
            <a:endParaRPr lang="bg-BG"/>
          </a:p>
        </p:txBody>
      </p:sp>
    </p:spTree>
    <p:extLst>
      <p:ext uri="{BB962C8B-B14F-4D97-AF65-F5344CB8AC3E}">
        <p14:creationId xmlns:p14="http://schemas.microsoft.com/office/powerpoint/2010/main" val="806191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Редакт. стил загл. образец</a:t>
            </a:r>
          </a:p>
        </p:txBody>
      </p:sp>
      <p:sp>
        <p:nvSpPr>
          <p:cNvPr id="3" name="Контейнер за дата 2"/>
          <p:cNvSpPr>
            <a:spLocks noGrp="1"/>
          </p:cNvSpPr>
          <p:nvPr>
            <p:ph type="dt" sz="half" idx="10"/>
          </p:nvPr>
        </p:nvSpPr>
        <p:spPr/>
        <p:txBody>
          <a:bodyPr/>
          <a:lstStyle/>
          <a:p>
            <a:fld id="{6A8D05E7-A0EC-4857-B25C-59DA92B13758}" type="datetimeFigureOut">
              <a:rPr lang="bg-BG" smtClean="0"/>
              <a:t>13.11.2022 г.</a:t>
            </a:fld>
            <a:endParaRPr lang="bg-BG"/>
          </a:p>
        </p:txBody>
      </p:sp>
      <p:sp>
        <p:nvSpPr>
          <p:cNvPr id="4" name="Контейнер за долния колонтитул 3"/>
          <p:cNvSpPr>
            <a:spLocks noGrp="1"/>
          </p:cNvSpPr>
          <p:nvPr>
            <p:ph type="ftr" sz="quarter" idx="11"/>
          </p:nvPr>
        </p:nvSpPr>
        <p:spPr/>
        <p:txBody>
          <a:bodyPr/>
          <a:lstStyle/>
          <a:p>
            <a:endParaRPr lang="bg-BG"/>
          </a:p>
        </p:txBody>
      </p:sp>
      <p:sp>
        <p:nvSpPr>
          <p:cNvPr id="5" name="Контейнер за номер на слайда 4"/>
          <p:cNvSpPr>
            <a:spLocks noGrp="1"/>
          </p:cNvSpPr>
          <p:nvPr>
            <p:ph type="sldNum" sz="quarter" idx="12"/>
          </p:nvPr>
        </p:nvSpPr>
        <p:spPr/>
        <p:txBody>
          <a:bodyPr/>
          <a:lstStyle/>
          <a:p>
            <a:fld id="{92C64733-D360-4717-8E41-E2F5F1FB4502}" type="slidenum">
              <a:rPr lang="bg-BG" smtClean="0"/>
              <a:t>‹#›</a:t>
            </a:fld>
            <a:endParaRPr lang="bg-BG"/>
          </a:p>
        </p:txBody>
      </p:sp>
    </p:spTree>
    <p:extLst>
      <p:ext uri="{BB962C8B-B14F-4D97-AF65-F5344CB8AC3E}">
        <p14:creationId xmlns:p14="http://schemas.microsoft.com/office/powerpoint/2010/main" val="3005705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Контейнер за дата 1"/>
          <p:cNvSpPr>
            <a:spLocks noGrp="1"/>
          </p:cNvSpPr>
          <p:nvPr>
            <p:ph type="dt" sz="half" idx="10"/>
          </p:nvPr>
        </p:nvSpPr>
        <p:spPr/>
        <p:txBody>
          <a:bodyPr/>
          <a:lstStyle/>
          <a:p>
            <a:fld id="{6A8D05E7-A0EC-4857-B25C-59DA92B13758}" type="datetimeFigureOut">
              <a:rPr lang="bg-BG" smtClean="0"/>
              <a:t>13.11.2022 г.</a:t>
            </a:fld>
            <a:endParaRPr lang="bg-BG"/>
          </a:p>
        </p:txBody>
      </p:sp>
      <p:sp>
        <p:nvSpPr>
          <p:cNvPr id="3" name="Контейнер за долния колонтитул 2"/>
          <p:cNvSpPr>
            <a:spLocks noGrp="1"/>
          </p:cNvSpPr>
          <p:nvPr>
            <p:ph type="ftr" sz="quarter" idx="11"/>
          </p:nvPr>
        </p:nvSpPr>
        <p:spPr/>
        <p:txBody>
          <a:bodyPr/>
          <a:lstStyle/>
          <a:p>
            <a:endParaRPr lang="bg-BG"/>
          </a:p>
        </p:txBody>
      </p:sp>
      <p:sp>
        <p:nvSpPr>
          <p:cNvPr id="4" name="Контейнер за номер на слайда 3"/>
          <p:cNvSpPr>
            <a:spLocks noGrp="1"/>
          </p:cNvSpPr>
          <p:nvPr>
            <p:ph type="sldNum" sz="quarter" idx="12"/>
          </p:nvPr>
        </p:nvSpPr>
        <p:spPr/>
        <p:txBody>
          <a:bodyPr/>
          <a:lstStyle/>
          <a:p>
            <a:fld id="{92C64733-D360-4717-8E41-E2F5F1FB4502}" type="slidenum">
              <a:rPr lang="bg-BG" smtClean="0"/>
              <a:t>‹#›</a:t>
            </a:fld>
            <a:endParaRPr lang="bg-BG"/>
          </a:p>
        </p:txBody>
      </p:sp>
    </p:spTree>
    <p:extLst>
      <p:ext uri="{BB962C8B-B14F-4D97-AF65-F5344CB8AC3E}">
        <p14:creationId xmlns:p14="http://schemas.microsoft.com/office/powerpoint/2010/main" val="3784358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839788" y="457200"/>
            <a:ext cx="3932237" cy="1600200"/>
          </a:xfrm>
        </p:spPr>
        <p:txBody>
          <a:bodyPr anchor="b"/>
          <a:lstStyle>
            <a:lvl1pPr>
              <a:defRPr sz="3200"/>
            </a:lvl1pPr>
          </a:lstStyle>
          <a:p>
            <a:r>
              <a:rPr lang="bg-BG"/>
              <a:t>Редакт. стил загл. образец</a:t>
            </a:r>
          </a:p>
        </p:txBody>
      </p:sp>
      <p:sp>
        <p:nvSpPr>
          <p:cNvPr id="3" name="Контейнер за съдържание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Текстов контейне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bg-BG"/>
              <a:t>Щракнете, за да редактирате стиловете на текста в образеца</a:t>
            </a:r>
          </a:p>
        </p:txBody>
      </p:sp>
      <p:sp>
        <p:nvSpPr>
          <p:cNvPr id="5" name="Контейнер за дата 4"/>
          <p:cNvSpPr>
            <a:spLocks noGrp="1"/>
          </p:cNvSpPr>
          <p:nvPr>
            <p:ph type="dt" sz="half" idx="10"/>
          </p:nvPr>
        </p:nvSpPr>
        <p:spPr/>
        <p:txBody>
          <a:bodyPr/>
          <a:lstStyle/>
          <a:p>
            <a:fld id="{6A8D05E7-A0EC-4857-B25C-59DA92B13758}" type="datetimeFigureOut">
              <a:rPr lang="bg-BG" smtClean="0"/>
              <a:t>13.11.2022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92C64733-D360-4717-8E41-E2F5F1FB4502}" type="slidenum">
              <a:rPr lang="bg-BG" smtClean="0"/>
              <a:t>‹#›</a:t>
            </a:fld>
            <a:endParaRPr lang="bg-BG"/>
          </a:p>
        </p:txBody>
      </p:sp>
    </p:spTree>
    <p:extLst>
      <p:ext uri="{BB962C8B-B14F-4D97-AF65-F5344CB8AC3E}">
        <p14:creationId xmlns:p14="http://schemas.microsoft.com/office/powerpoint/2010/main" val="2662762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839788" y="457200"/>
            <a:ext cx="3932237" cy="1600200"/>
          </a:xfrm>
        </p:spPr>
        <p:txBody>
          <a:bodyPr anchor="b"/>
          <a:lstStyle>
            <a:lvl1pPr>
              <a:defRPr sz="3200"/>
            </a:lvl1pPr>
          </a:lstStyle>
          <a:p>
            <a:r>
              <a:rPr lang="bg-BG"/>
              <a:t>Редакт. стил загл. образец</a:t>
            </a:r>
          </a:p>
        </p:txBody>
      </p:sp>
      <p:sp>
        <p:nvSpPr>
          <p:cNvPr id="3" name="Контейнер за картина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Текстов контейне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bg-BG"/>
              <a:t>Щракнете, за да редактирате стиловете на текста в образеца</a:t>
            </a:r>
          </a:p>
        </p:txBody>
      </p:sp>
      <p:sp>
        <p:nvSpPr>
          <p:cNvPr id="5" name="Контейнер за дата 4"/>
          <p:cNvSpPr>
            <a:spLocks noGrp="1"/>
          </p:cNvSpPr>
          <p:nvPr>
            <p:ph type="dt" sz="half" idx="10"/>
          </p:nvPr>
        </p:nvSpPr>
        <p:spPr/>
        <p:txBody>
          <a:bodyPr/>
          <a:lstStyle/>
          <a:p>
            <a:fld id="{6A8D05E7-A0EC-4857-B25C-59DA92B13758}" type="datetimeFigureOut">
              <a:rPr lang="bg-BG" smtClean="0"/>
              <a:t>13.11.2022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92C64733-D360-4717-8E41-E2F5F1FB4502}" type="slidenum">
              <a:rPr lang="bg-BG" smtClean="0"/>
              <a:t>‹#›</a:t>
            </a:fld>
            <a:endParaRPr lang="bg-BG"/>
          </a:p>
        </p:txBody>
      </p:sp>
    </p:spTree>
    <p:extLst>
      <p:ext uri="{BB962C8B-B14F-4D97-AF65-F5344CB8AC3E}">
        <p14:creationId xmlns:p14="http://schemas.microsoft.com/office/powerpoint/2010/main" val="1428482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заглавие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bg-BG"/>
              <a:t>Редакт. стил загл. образец</a:t>
            </a:r>
          </a:p>
        </p:txBody>
      </p:sp>
      <p:sp>
        <p:nvSpPr>
          <p:cNvPr id="3" name="Текстов контейне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8D05E7-A0EC-4857-B25C-59DA92B13758}" type="datetimeFigureOut">
              <a:rPr lang="bg-BG" smtClean="0"/>
              <a:t>13.11.2022 г.</a:t>
            </a:fld>
            <a:endParaRPr lang="bg-BG"/>
          </a:p>
        </p:txBody>
      </p:sp>
      <p:sp>
        <p:nvSpPr>
          <p:cNvPr id="5" name="Контейнер за долния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Контейнер за номер н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C64733-D360-4717-8E41-E2F5F1FB4502}" type="slidenum">
              <a:rPr lang="bg-BG" smtClean="0"/>
              <a:t>‹#›</a:t>
            </a:fld>
            <a:endParaRPr lang="bg-BG"/>
          </a:p>
        </p:txBody>
      </p:sp>
    </p:spTree>
    <p:extLst>
      <p:ext uri="{BB962C8B-B14F-4D97-AF65-F5344CB8AC3E}">
        <p14:creationId xmlns:p14="http://schemas.microsoft.com/office/powerpoint/2010/main" val="3937060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лавие 1"/>
          <p:cNvSpPr>
            <a:spLocks noGrp="1"/>
          </p:cNvSpPr>
          <p:nvPr>
            <p:ph type="ctrTitle"/>
          </p:nvPr>
        </p:nvSpPr>
        <p:spPr>
          <a:xfrm>
            <a:off x="3877732" y="745066"/>
            <a:ext cx="6790267" cy="245533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r>
              <a:rPr lang="bg-BG" b="1" dirty="0">
                <a:ln w="0"/>
                <a:solidFill>
                  <a:srgbClr val="FF5050"/>
                </a:solidFill>
                <a:effectLst>
                  <a:reflection blurRad="6350" stA="53000" endA="300" endPos="35500" dir="5400000" sy="-90000" algn="bl" rotWithShape="0"/>
                </a:effectLst>
              </a:rPr>
              <a:t>КАКВО Е ТОВА ТОЛЕРАНТНОСТ?</a:t>
            </a:r>
            <a:br>
              <a:rPr lang="bg-BG" b="1" dirty="0">
                <a:ln w="0"/>
                <a:solidFill>
                  <a:srgbClr val="FF5050"/>
                </a:solidFill>
                <a:effectLst>
                  <a:reflection blurRad="6350" stA="53000" endA="300" endPos="35500" dir="5400000" sy="-90000" algn="bl" rotWithShape="0"/>
                </a:effectLst>
              </a:rPr>
            </a:br>
            <a:endParaRPr lang="bg-BG" b="1" dirty="0">
              <a:solidFill>
                <a:srgbClr val="FF5050"/>
              </a:solidFill>
            </a:endParaRPr>
          </a:p>
        </p:txBody>
      </p:sp>
      <p:pic>
        <p:nvPicPr>
          <p:cNvPr id="4" name="Картина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933" y="2980267"/>
            <a:ext cx="4091019" cy="35052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Tree>
    <p:extLst>
      <p:ext uri="{BB962C8B-B14F-4D97-AF65-F5344CB8AC3E}">
        <p14:creationId xmlns:p14="http://schemas.microsoft.com/office/powerpoint/2010/main" val="2895254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seq concurrent="1" nextAc="seek">
              <p:cTn id="21" restart="whenNotActive" fill="hold" evtFilter="cancelBubble" nodeType="interactiveSeq">
                <p:stCondLst>
                  <p:cond evt="onClick" delay="0">
                    <p:tgtEl>
                      <p:spTgt spid="2"/>
                    </p:tgtEl>
                  </p:cond>
                </p:stCondLst>
                <p:endSync evt="end" delay="0">
                  <p:rtn val="all"/>
                </p:endSync>
                <p:childTnLst>
                  <p:par>
                    <p:cTn id="22" fill="hold">
                      <p:stCondLst>
                        <p:cond delay="0"/>
                      </p:stCondLst>
                      <p:childTnLst>
                        <p:par>
                          <p:cTn id="23" fill="hold">
                            <p:stCondLst>
                              <p:cond delay="0"/>
                            </p:stCondLst>
                            <p:childTnLst>
                              <p:par>
                                <p:cTn id="24" presetID="14" presetClass="entr" presetSubtype="10" fill="hold"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randombar(horizontal)">
                                      <p:cBhvr>
                                        <p:cTn id="26" dur="500"/>
                                        <p:tgtEl>
                                          <p:spTgt spid="4"/>
                                        </p:tgtEl>
                                      </p:cBhvr>
                                    </p:animEffect>
                                  </p:childTnLst>
                                </p:cTn>
                              </p:par>
                            </p:childTnLst>
                          </p:cTn>
                        </p:par>
                      </p:childTnLst>
                    </p:cTn>
                  </p:par>
                </p:childTnLst>
              </p:cTn>
              <p:nextCondLst>
                <p:cond evt="onClick" delay="0">
                  <p:tgtEl>
                    <p:spTgt spid="2"/>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normAutofit fontScale="90000"/>
          </a:bodyPr>
          <a:lstStyle/>
          <a:p>
            <a:r>
              <a:rPr lang="bg-BG" sz="4400" b="1" dirty="0">
                <a:ln w="0"/>
                <a:solidFill>
                  <a:srgbClr val="002060"/>
                </a:solidFill>
                <a:effectLst>
                  <a:reflection blurRad="6350" stA="53000" endA="300" endPos="35500" dir="5400000" sy="-90000" algn="bl" rotWithShape="0"/>
                </a:effectLst>
              </a:rPr>
              <a:t>Нетолерантната личност:</a:t>
            </a:r>
            <a:br>
              <a:rPr lang="bg-BG"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br>
            <a:endParaRPr lang="bg-BG" dirty="0"/>
          </a:p>
        </p:txBody>
      </p:sp>
      <p:pic>
        <p:nvPicPr>
          <p:cNvPr id="5" name="Контейнер за картина 4"/>
          <p:cNvPicPr>
            <a:picLocks noGrp="1" noChangeAspect="1"/>
          </p:cNvPicPr>
          <p:nvPr>
            <p:ph type="pic" idx="1"/>
          </p:nvPr>
        </p:nvPicPr>
        <p:blipFill>
          <a:blip r:embed="rId3">
            <a:extLst>
              <a:ext uri="{28A0092B-C50C-407E-A947-70E740481C1C}">
                <a14:useLocalDpi xmlns:a14="http://schemas.microsoft.com/office/drawing/2010/main" val="0"/>
              </a:ext>
            </a:extLst>
          </a:blip>
          <a:srcRect l="14381" r="14381"/>
          <a:stretch>
            <a:fillRect/>
          </a:stretch>
        </p:blipFill>
        <p:spPr/>
      </p:pic>
      <p:sp>
        <p:nvSpPr>
          <p:cNvPr id="4" name="Текстов контейнер 3"/>
          <p:cNvSpPr>
            <a:spLocks noGrp="1"/>
          </p:cNvSpPr>
          <p:nvPr>
            <p:ph type="body" sz="half" idx="2"/>
          </p:nvPr>
        </p:nvSpPr>
        <p:spPr>
          <a:xfrm>
            <a:off x="839788" y="2057399"/>
            <a:ext cx="3932237" cy="4665133"/>
          </a:xfrm>
        </p:spPr>
        <p:txBody>
          <a:bodyPr>
            <a:noAutofit/>
          </a:bodyPr>
          <a:lstStyle/>
          <a:p>
            <a:pPr marL="285750" indent="-285750">
              <a:buFont typeface="Wingdings" panose="05000000000000000000" pitchFamily="2" charset="2"/>
              <a:buChar char="q"/>
            </a:pPr>
            <a:r>
              <a:rPr lang="bg-BG" sz="2800" dirty="0">
                <a:solidFill>
                  <a:srgbClr val="FF0066"/>
                </a:solidFill>
              </a:rPr>
              <a:t>Не разбира другите;</a:t>
            </a:r>
          </a:p>
          <a:p>
            <a:pPr marL="285750" indent="-285750">
              <a:buFont typeface="Wingdings" panose="05000000000000000000" pitchFamily="2" charset="2"/>
              <a:buChar char="q"/>
            </a:pPr>
            <a:r>
              <a:rPr lang="bg-BG" sz="2800" dirty="0">
                <a:solidFill>
                  <a:srgbClr val="FF0066"/>
                </a:solidFill>
              </a:rPr>
              <a:t>Склонна е към раздразнителност;</a:t>
            </a:r>
          </a:p>
          <a:p>
            <a:pPr marL="285750" indent="-285750">
              <a:buFont typeface="Wingdings" panose="05000000000000000000" pitchFamily="2" charset="2"/>
              <a:buChar char="q"/>
            </a:pPr>
            <a:r>
              <a:rPr lang="bg-BG" sz="2800" dirty="0">
                <a:solidFill>
                  <a:srgbClr val="FF0066"/>
                </a:solidFill>
              </a:rPr>
              <a:t>Агресивност;</a:t>
            </a:r>
          </a:p>
          <a:p>
            <a:pPr marL="285750" indent="-285750">
              <a:buFont typeface="Wingdings" panose="05000000000000000000" pitchFamily="2" charset="2"/>
              <a:buChar char="q"/>
            </a:pPr>
            <a:r>
              <a:rPr lang="bg-BG" sz="2800" dirty="0">
                <a:solidFill>
                  <a:srgbClr val="FF0066"/>
                </a:solidFill>
              </a:rPr>
              <a:t>Игнорира другите;</a:t>
            </a:r>
          </a:p>
          <a:p>
            <a:pPr marL="285750" indent="-285750">
              <a:buFont typeface="Wingdings" panose="05000000000000000000" pitchFamily="2" charset="2"/>
              <a:buChar char="q"/>
            </a:pPr>
            <a:r>
              <a:rPr lang="bg-BG" sz="2800" dirty="0">
                <a:solidFill>
                  <a:srgbClr val="FF0066"/>
                </a:solidFill>
              </a:rPr>
              <a:t>Проява на нетърпимост и пренебрежение;</a:t>
            </a:r>
          </a:p>
          <a:p>
            <a:pPr marL="285750" indent="-285750">
              <a:buFont typeface="Wingdings" panose="05000000000000000000" pitchFamily="2" charset="2"/>
              <a:buChar char="q"/>
            </a:pPr>
            <a:r>
              <a:rPr lang="bg-BG" sz="2800" dirty="0">
                <a:solidFill>
                  <a:srgbClr val="FF0066"/>
                </a:solidFill>
              </a:rPr>
              <a:t>Не признава успехите на другите.</a:t>
            </a:r>
          </a:p>
        </p:txBody>
      </p:sp>
    </p:spTree>
    <p:extLst>
      <p:ext uri="{BB962C8B-B14F-4D97-AF65-F5344CB8AC3E}">
        <p14:creationId xmlns:p14="http://schemas.microsoft.com/office/powerpoint/2010/main" val="3506575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barn(inVertical)">
                                      <p:cBhvr>
                                        <p:cTn id="25" dur="500"/>
                                        <p:tgtEl>
                                          <p:spTgt spid="4">
                                            <p:txEl>
                                              <p:pRg st="0" end="0"/>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barn(inVertical)">
                                      <p:cBhvr>
                                        <p:cTn id="28" dur="500"/>
                                        <p:tgtEl>
                                          <p:spTgt spid="4">
                                            <p:txEl>
                                              <p:pRg st="1" end="1"/>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Effect transition="in" filter="barn(inVertical)">
                                      <p:cBhvr>
                                        <p:cTn id="31" dur="500"/>
                                        <p:tgtEl>
                                          <p:spTgt spid="4">
                                            <p:txEl>
                                              <p:pRg st="2" end="2"/>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4">
                                            <p:txEl>
                                              <p:pRg st="3" end="3"/>
                                            </p:txEl>
                                          </p:spTgt>
                                        </p:tgtEl>
                                        <p:attrNameLst>
                                          <p:attrName>style.visibility</p:attrName>
                                        </p:attrNameLst>
                                      </p:cBhvr>
                                      <p:to>
                                        <p:strVal val="visible"/>
                                      </p:to>
                                    </p:set>
                                    <p:animEffect transition="in" filter="barn(inVertical)">
                                      <p:cBhvr>
                                        <p:cTn id="34" dur="500"/>
                                        <p:tgtEl>
                                          <p:spTgt spid="4">
                                            <p:txEl>
                                              <p:pRg st="3" end="3"/>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Effect transition="in" filter="barn(inVertical)">
                                      <p:cBhvr>
                                        <p:cTn id="37" dur="500"/>
                                        <p:tgtEl>
                                          <p:spTgt spid="4">
                                            <p:txEl>
                                              <p:pRg st="4" end="4"/>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4">
                                            <p:txEl>
                                              <p:pRg st="5" end="5"/>
                                            </p:txEl>
                                          </p:spTgt>
                                        </p:tgtEl>
                                        <p:attrNameLst>
                                          <p:attrName>style.visibility</p:attrName>
                                        </p:attrNameLst>
                                      </p:cBhvr>
                                      <p:to>
                                        <p:strVal val="visible"/>
                                      </p:to>
                                    </p:set>
                                    <p:animEffect transition="in" filter="barn(inVertical)">
                                      <p:cBhvr>
                                        <p:cTn id="40"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Заглавие 4"/>
          <p:cNvSpPr>
            <a:spLocks noGrp="1"/>
          </p:cNvSpPr>
          <p:nvPr>
            <p:ph type="title"/>
          </p:nvPr>
        </p:nvSpPr>
        <p:spPr/>
        <p:txBody>
          <a:bodyPr/>
          <a:lstStyle/>
          <a:p>
            <a:r>
              <a:rPr lang="bg-BG" b="1" dirty="0">
                <a:ln w="0"/>
                <a:solidFill>
                  <a:srgbClr val="002060"/>
                </a:solidFill>
                <a:effectLst>
                  <a:reflection blurRad="6350" stA="53000" endA="300" endPos="35500" dir="5400000" sy="-90000" algn="bl" rotWithShape="0"/>
                </a:effectLst>
              </a:rPr>
              <a:t>ПРАВИЛА ЗА ТОЛЕРАНТНО ОБЩУВАНЕ :</a:t>
            </a:r>
            <a:br>
              <a:rPr lang="bg-BG" b="1" dirty="0">
                <a:ln w="0"/>
                <a:solidFill>
                  <a:srgbClr val="002060"/>
                </a:solidFill>
                <a:effectLst>
                  <a:reflection blurRad="6350" stA="53000" endA="300" endPos="35500" dir="5400000" sy="-90000" algn="bl" rotWithShape="0"/>
                </a:effectLst>
              </a:rPr>
            </a:br>
            <a:endParaRPr lang="bg-BG" b="1" dirty="0">
              <a:solidFill>
                <a:srgbClr val="002060"/>
              </a:solidFill>
            </a:endParaRPr>
          </a:p>
        </p:txBody>
      </p:sp>
      <p:sp>
        <p:nvSpPr>
          <p:cNvPr id="6" name="Контейнер за съдържание 5"/>
          <p:cNvSpPr>
            <a:spLocks noGrp="1"/>
          </p:cNvSpPr>
          <p:nvPr>
            <p:ph idx="1"/>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lvl="0">
              <a:buFont typeface="Wingdings" panose="05000000000000000000" pitchFamily="2" charset="2"/>
              <a:buChar char="q"/>
            </a:pPr>
            <a:r>
              <a:rPr lang="bg-BG" dirty="0">
                <a:solidFill>
                  <a:srgbClr val="FF0066"/>
                </a:solidFill>
              </a:rPr>
              <a:t>Уважавай събеседника. </a:t>
            </a:r>
          </a:p>
          <a:p>
            <a:pPr lvl="0">
              <a:buFont typeface="Wingdings" panose="05000000000000000000" pitchFamily="2" charset="2"/>
              <a:buChar char="q"/>
            </a:pPr>
            <a:r>
              <a:rPr lang="bg-BG" dirty="0">
                <a:solidFill>
                  <a:srgbClr val="FF0066"/>
                </a:solidFill>
              </a:rPr>
              <a:t>Старай се да разбираш за какво говорят другите. </a:t>
            </a:r>
          </a:p>
          <a:p>
            <a:pPr lvl="0">
              <a:buFont typeface="Wingdings" panose="05000000000000000000" pitchFamily="2" charset="2"/>
              <a:buChar char="q"/>
            </a:pPr>
            <a:r>
              <a:rPr lang="bg-BG" dirty="0">
                <a:solidFill>
                  <a:srgbClr val="FF0066"/>
                </a:solidFill>
              </a:rPr>
              <a:t>Отстоявай собственото си мнение тактично. </a:t>
            </a:r>
          </a:p>
          <a:p>
            <a:pPr lvl="0">
              <a:buFont typeface="Wingdings" panose="05000000000000000000" pitchFamily="2" charset="2"/>
              <a:buChar char="q"/>
            </a:pPr>
            <a:r>
              <a:rPr lang="bg-BG" dirty="0">
                <a:solidFill>
                  <a:srgbClr val="FF0066"/>
                </a:solidFill>
              </a:rPr>
              <a:t>Търси най- точните аргументи. </a:t>
            </a:r>
          </a:p>
          <a:p>
            <a:pPr lvl="0">
              <a:buFont typeface="Wingdings" panose="05000000000000000000" pitchFamily="2" charset="2"/>
              <a:buChar char="q"/>
            </a:pPr>
            <a:r>
              <a:rPr lang="bg-BG" dirty="0">
                <a:solidFill>
                  <a:srgbClr val="FF0066"/>
                </a:solidFill>
              </a:rPr>
              <a:t>Бъди справедлив. </a:t>
            </a:r>
          </a:p>
          <a:p>
            <a:pPr lvl="0">
              <a:buFont typeface="Wingdings" panose="05000000000000000000" pitchFamily="2" charset="2"/>
              <a:buChar char="q"/>
            </a:pPr>
            <a:r>
              <a:rPr lang="bg-BG" dirty="0">
                <a:solidFill>
                  <a:srgbClr val="FF0066"/>
                </a:solidFill>
              </a:rPr>
              <a:t>Признавай правото на другия. </a:t>
            </a:r>
          </a:p>
          <a:p>
            <a:pPr lvl="0">
              <a:buFont typeface="Wingdings" panose="05000000000000000000" pitchFamily="2" charset="2"/>
              <a:buChar char="q"/>
            </a:pPr>
            <a:r>
              <a:rPr lang="bg-BG" dirty="0">
                <a:solidFill>
                  <a:srgbClr val="FF0066"/>
                </a:solidFill>
              </a:rPr>
              <a:t>Изслушвай, не прекъсвай събеседника. </a:t>
            </a:r>
          </a:p>
          <a:p>
            <a:pPr lvl="0">
              <a:buFont typeface="Wingdings" panose="05000000000000000000" pitchFamily="2" charset="2"/>
              <a:buChar char="q"/>
            </a:pPr>
            <a:r>
              <a:rPr lang="bg-BG" dirty="0">
                <a:solidFill>
                  <a:srgbClr val="FF0066"/>
                </a:solidFill>
              </a:rPr>
              <a:t>Стреми се да бъдеш учтив към всички.</a:t>
            </a:r>
          </a:p>
          <a:p>
            <a:endParaRPr lang="bg-BG" dirty="0">
              <a:solidFill>
                <a:srgbClr val="FF0066"/>
              </a:solidFill>
            </a:endParaRPr>
          </a:p>
        </p:txBody>
      </p:sp>
    </p:spTree>
    <p:extLst>
      <p:ext uri="{BB962C8B-B14F-4D97-AF65-F5344CB8AC3E}">
        <p14:creationId xmlns:p14="http://schemas.microsoft.com/office/powerpoint/2010/main" val="2082602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barn(inVertical)">
                                      <p:cBhvr>
                                        <p:cTn id="25" dur="500"/>
                                        <p:tgtEl>
                                          <p:spTgt spid="6">
                                            <p:txEl>
                                              <p:pRg st="0" end="0"/>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6">
                                            <p:txEl>
                                              <p:pRg st="1" end="1"/>
                                            </p:txEl>
                                          </p:spTgt>
                                        </p:tgtEl>
                                        <p:attrNameLst>
                                          <p:attrName>style.visibility</p:attrName>
                                        </p:attrNameLst>
                                      </p:cBhvr>
                                      <p:to>
                                        <p:strVal val="visible"/>
                                      </p:to>
                                    </p:set>
                                    <p:animEffect transition="in" filter="barn(inVertical)">
                                      <p:cBhvr>
                                        <p:cTn id="28" dur="500"/>
                                        <p:tgtEl>
                                          <p:spTgt spid="6">
                                            <p:txEl>
                                              <p:pRg st="1" end="1"/>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animEffect transition="in" filter="barn(inVertical)">
                                      <p:cBhvr>
                                        <p:cTn id="31" dur="500"/>
                                        <p:tgtEl>
                                          <p:spTgt spid="6">
                                            <p:txEl>
                                              <p:pRg st="2" end="2"/>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6">
                                            <p:txEl>
                                              <p:pRg st="3" end="3"/>
                                            </p:txEl>
                                          </p:spTgt>
                                        </p:tgtEl>
                                        <p:attrNameLst>
                                          <p:attrName>style.visibility</p:attrName>
                                        </p:attrNameLst>
                                      </p:cBhvr>
                                      <p:to>
                                        <p:strVal val="visible"/>
                                      </p:to>
                                    </p:set>
                                    <p:animEffect transition="in" filter="barn(inVertical)">
                                      <p:cBhvr>
                                        <p:cTn id="34" dur="500"/>
                                        <p:tgtEl>
                                          <p:spTgt spid="6">
                                            <p:txEl>
                                              <p:pRg st="3" end="3"/>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Effect transition="in" filter="barn(inVertical)">
                                      <p:cBhvr>
                                        <p:cTn id="37" dur="500"/>
                                        <p:tgtEl>
                                          <p:spTgt spid="6">
                                            <p:txEl>
                                              <p:pRg st="4" end="4"/>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6">
                                            <p:txEl>
                                              <p:pRg st="5" end="5"/>
                                            </p:txEl>
                                          </p:spTgt>
                                        </p:tgtEl>
                                        <p:attrNameLst>
                                          <p:attrName>style.visibility</p:attrName>
                                        </p:attrNameLst>
                                      </p:cBhvr>
                                      <p:to>
                                        <p:strVal val="visible"/>
                                      </p:to>
                                    </p:set>
                                    <p:animEffect transition="in" filter="barn(inVertical)">
                                      <p:cBhvr>
                                        <p:cTn id="40" dur="500"/>
                                        <p:tgtEl>
                                          <p:spTgt spid="6">
                                            <p:txEl>
                                              <p:pRg st="5" end="5"/>
                                            </p:txEl>
                                          </p:spTgt>
                                        </p:tgtEl>
                                      </p:cBhvr>
                                    </p:animEffect>
                                  </p:childTnLst>
                                </p:cTn>
                              </p:par>
                              <p:par>
                                <p:cTn id="41" presetID="16" presetClass="entr" presetSubtype="21" fill="hold" nodeType="with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Effect transition="in" filter="barn(inVertical)">
                                      <p:cBhvr>
                                        <p:cTn id="43" dur="500"/>
                                        <p:tgtEl>
                                          <p:spTgt spid="6">
                                            <p:txEl>
                                              <p:pRg st="6" end="6"/>
                                            </p:txEl>
                                          </p:spTgt>
                                        </p:tgtEl>
                                      </p:cBhvr>
                                    </p:animEffect>
                                  </p:childTnLst>
                                </p:cTn>
                              </p:par>
                              <p:par>
                                <p:cTn id="44" presetID="16" presetClass="entr" presetSubtype="21" fill="hold" nodeType="withEffect">
                                  <p:stCondLst>
                                    <p:cond delay="0"/>
                                  </p:stCondLst>
                                  <p:childTnLst>
                                    <p:set>
                                      <p:cBhvr>
                                        <p:cTn id="45" dur="1" fill="hold">
                                          <p:stCondLst>
                                            <p:cond delay="0"/>
                                          </p:stCondLst>
                                        </p:cTn>
                                        <p:tgtEl>
                                          <p:spTgt spid="6">
                                            <p:txEl>
                                              <p:pRg st="7" end="7"/>
                                            </p:txEl>
                                          </p:spTgt>
                                        </p:tgtEl>
                                        <p:attrNameLst>
                                          <p:attrName>style.visibility</p:attrName>
                                        </p:attrNameLst>
                                      </p:cBhvr>
                                      <p:to>
                                        <p:strVal val="visible"/>
                                      </p:to>
                                    </p:set>
                                    <p:animEffect transition="in" filter="barn(inVertical)">
                                      <p:cBhvr>
                                        <p:cTn id="46"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406401"/>
            <a:ext cx="11895667" cy="1117600"/>
          </a:xfrm>
        </p:spPr>
        <p:txBody>
          <a:bodyPr>
            <a:noAutofit/>
          </a:bodyPr>
          <a:lstStyle/>
          <a:p>
            <a:br>
              <a:rPr lang="bg-BG" dirty="0">
                <a:ln w="0"/>
                <a:solidFill>
                  <a:srgbClr val="002060"/>
                </a:solidFill>
                <a:effectLst>
                  <a:reflection blurRad="6350" stA="53000" endA="300" endPos="35500" dir="5400000" sy="-90000" algn="bl" rotWithShape="0"/>
                </a:effectLst>
              </a:rPr>
            </a:br>
            <a:r>
              <a:rPr lang="bg-BG" b="1" i="1" dirty="0">
                <a:ln w="0"/>
                <a:solidFill>
                  <a:srgbClr val="002060"/>
                </a:solidFill>
                <a:effectLst>
                  <a:reflection blurRad="6350" stA="53000" endA="300" endPos="35500" dir="5400000" sy="-90000" algn="bl" rotWithShape="0"/>
                </a:effectLst>
              </a:rPr>
              <a:t>Приказка за срещата</a:t>
            </a:r>
            <a:br>
              <a:rPr lang="bg-BG" b="1" i="1" dirty="0">
                <a:ln w="0"/>
                <a:solidFill>
                  <a:srgbClr val="002060"/>
                </a:solidFill>
                <a:effectLst>
                  <a:reflection blurRad="6350" stA="53000" endA="300" endPos="35500" dir="5400000" sy="-90000" algn="bl" rotWithShape="0"/>
                </a:effectLst>
              </a:rPr>
            </a:br>
            <a:br>
              <a:rPr lang="bg-BG" b="1" i="1" dirty="0">
                <a:solidFill>
                  <a:srgbClr val="002060"/>
                </a:solidFill>
              </a:rPr>
            </a:br>
            <a:endParaRPr lang="bg-BG" b="1" i="1" dirty="0">
              <a:solidFill>
                <a:srgbClr val="002060"/>
              </a:solidFill>
            </a:endParaRPr>
          </a:p>
        </p:txBody>
      </p:sp>
      <p:sp>
        <p:nvSpPr>
          <p:cNvPr id="3" name="Контейнер за съдържание 2"/>
          <p:cNvSpPr>
            <a:spLocks noGrp="1"/>
          </p:cNvSpPr>
          <p:nvPr>
            <p:ph idx="1"/>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marL="0" indent="0" algn="just" fontAlgn="base">
              <a:buNone/>
            </a:pPr>
            <a:r>
              <a:rPr lang="bg-BG" sz="3200" dirty="0">
                <a:solidFill>
                  <a:srgbClr val="FF0066"/>
                </a:solidFill>
              </a:rPr>
              <a:t>	Дошъл съм на този свят. Не, за да споделиш надеждите ми. Не, за да отговориш на интересите ми. Не, за да оправдаеш очакванията ми. Дошъл съм на този свят. За да споделя надеждите ти. За да отговоря на интересите ти. За да оправдая очакванията ти. Защото АЗ съм аз, а ТИ си ти. Щом сме се срещнали и станали ПРИЯТЕЛИ.....Какво по хубаво от това...!!!</a:t>
            </a:r>
          </a:p>
          <a:p>
            <a:pPr marL="0" indent="0">
              <a:buNone/>
            </a:pPr>
            <a:endParaRPr lang="bg-BG" sz="3200" dirty="0">
              <a:solidFill>
                <a:srgbClr val="FF0066"/>
              </a:solidFill>
            </a:endParaRPr>
          </a:p>
        </p:txBody>
      </p:sp>
      <p:sp>
        <p:nvSpPr>
          <p:cNvPr id="4" name="Правоъгълник 3"/>
          <p:cNvSpPr/>
          <p:nvPr/>
        </p:nvSpPr>
        <p:spPr>
          <a:xfrm>
            <a:off x="6003634" y="2967335"/>
            <a:ext cx="184731" cy="923330"/>
          </a:xfrm>
          <a:prstGeom prst="rect">
            <a:avLst/>
          </a:prstGeom>
          <a:noFill/>
        </p:spPr>
        <p:txBody>
          <a:bodyPr wrap="none" lIns="91440" tIns="45720" rIns="91440" bIns="45720">
            <a:spAutoFit/>
          </a:bodyPr>
          <a:lstStyle/>
          <a:p>
            <a:pPr algn="ctr"/>
            <a:endParaRPr lang="bg-BG"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3010481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2000"/>
                                        <p:tgtEl>
                                          <p:spTgt spid="3">
                                            <p:txEl>
                                              <p:pRg st="0" end="0"/>
                                            </p:txEl>
                                          </p:spTgt>
                                        </p:tgtEl>
                                      </p:cBhvr>
                                    </p:animEffect>
                                    <p:anim calcmode="lin" valueType="num">
                                      <p:cBhvr>
                                        <p:cTn id="2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7" name="Контейнер за картина 6"/>
          <p:cNvPicPr>
            <a:picLocks noGrp="1" noChangeAspect="1"/>
          </p:cNvPicPr>
          <p:nvPr>
            <p:ph type="pic" idx="1"/>
          </p:nvPr>
        </p:nvPicPr>
        <p:blipFill>
          <a:blip r:embed="rId3">
            <a:extLst>
              <a:ext uri="{28A0092B-C50C-407E-A947-70E740481C1C}">
                <a14:useLocalDpi xmlns:a14="http://schemas.microsoft.com/office/drawing/2010/main" val="0"/>
              </a:ext>
            </a:extLst>
          </a:blip>
          <a:srcRect t="14626" b="14626"/>
          <a:stretch>
            <a:fillRect/>
          </a:stretch>
        </p:blipFill>
        <p:spPr/>
      </p:pic>
      <p:sp>
        <p:nvSpPr>
          <p:cNvPr id="6" name="Текстов контейнер 5"/>
          <p:cNvSpPr>
            <a:spLocks noGrp="1"/>
          </p:cNvSpPr>
          <p:nvPr>
            <p:ph type="body" sz="half" idx="2"/>
          </p:nvPr>
        </p:nvSpPr>
        <p:spPr>
          <a:xfrm>
            <a:off x="636588" y="465666"/>
            <a:ext cx="3932237" cy="5681133"/>
          </a:xfrm>
        </p:spPr>
        <p:txBody>
          <a:bodyPr>
            <a:normAutofit lnSpcReduction="10000"/>
          </a:bodyPr>
          <a:lstStyle/>
          <a:p>
            <a:r>
              <a:rPr lang="bg-BG" sz="2400" b="1" dirty="0">
                <a:solidFill>
                  <a:srgbClr val="FF0066"/>
                </a:solidFill>
              </a:rPr>
              <a:t>Общуване и толерантност са двете ключови думи, чрез които можем да преодолеем различията по между си и да не се боим от тях. </a:t>
            </a:r>
            <a:br>
              <a:rPr lang="bg-BG" sz="2400" b="1" dirty="0">
                <a:solidFill>
                  <a:srgbClr val="FF0066"/>
                </a:solidFill>
              </a:rPr>
            </a:br>
            <a:r>
              <a:rPr lang="bg-BG" sz="2400" b="1" dirty="0">
                <a:solidFill>
                  <a:srgbClr val="FF0066"/>
                </a:solidFill>
              </a:rPr>
              <a:t>Да бъдем толерантни един към друг, да се приемаме със своите особености и с различния си характер, с цвета на кожата, с различните си убеждения! Безброй примери могат да се дадат за толерантност, но е добре да се запитаме: Всъщност толерантни ли сме към различните около нас?</a:t>
            </a:r>
          </a:p>
          <a:p>
            <a:endParaRPr lang="bg-BG" b="1" dirty="0">
              <a:solidFill>
                <a:srgbClr val="FF5050"/>
              </a:solidFill>
            </a:endParaRPr>
          </a:p>
        </p:txBody>
      </p:sp>
    </p:spTree>
    <p:extLst>
      <p:ext uri="{BB962C8B-B14F-4D97-AF65-F5344CB8AC3E}">
        <p14:creationId xmlns:p14="http://schemas.microsoft.com/office/powerpoint/2010/main" val="311354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heel(1)">
                                      <p:cBhvr>
                                        <p:cTn id="1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Заглавие 4"/>
          <p:cNvSpPr>
            <a:spLocks noGrp="1"/>
          </p:cNvSpPr>
          <p:nvPr>
            <p:ph type="title"/>
          </p:nvPr>
        </p:nvSpPr>
        <p:spPr>
          <a:xfrm>
            <a:off x="872066" y="314325"/>
            <a:ext cx="10515600" cy="1325563"/>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a:lstStyle/>
          <a:p>
            <a:pPr algn="ctr"/>
            <a:r>
              <a:rPr lang="bg-BG" b="1" i="1" dirty="0">
                <a:solidFill>
                  <a:srgbClr val="002060"/>
                </a:solidFill>
              </a:rPr>
              <a:t>16 ноември – Международен ден на толерантността</a:t>
            </a:r>
          </a:p>
        </p:txBody>
      </p:sp>
      <p:pic>
        <p:nvPicPr>
          <p:cNvPr id="9" name="Контейнер за съдържание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825067" y="2722096"/>
            <a:ext cx="5350933" cy="3352800"/>
          </a:xfrm>
          <a:prstGeom prst="round2DiagRect">
            <a:avLst>
              <a:gd name="adj1" fmla="val 16667"/>
              <a:gd name="adj2" fmla="val 0"/>
            </a:avLst>
          </a:prstGeom>
          <a:gradFill>
            <a:gsLst>
              <a:gs pos="5624">
                <a:srgbClr val="F2F7FC"/>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88900" cap="sq">
            <a:solidFill>
              <a:srgbClr val="FFFFFF"/>
            </a:solidFill>
            <a:miter lim="800000"/>
          </a:ln>
          <a:effectLst>
            <a:outerShdw blurRad="254000" algn="tl" rotWithShape="0">
              <a:srgbClr val="000000">
                <a:alpha val="43000"/>
              </a:srgbClr>
            </a:outerShdw>
          </a:effectLst>
        </p:spPr>
      </p:pic>
      <p:sp>
        <p:nvSpPr>
          <p:cNvPr id="10" name="Правоъгълник 9"/>
          <p:cNvSpPr/>
          <p:nvPr/>
        </p:nvSpPr>
        <p:spPr>
          <a:xfrm>
            <a:off x="321734" y="2967335"/>
            <a:ext cx="4639734" cy="3416320"/>
          </a:xfrm>
          <a:prstGeom prst="rect">
            <a:avLst/>
          </a:prstGeom>
        </p:spPr>
        <p:txBody>
          <a:bodyPr wrap="square">
            <a:spAutoFit/>
          </a:bodyPr>
          <a:lstStyle/>
          <a:p>
            <a:r>
              <a:rPr lang="bg-BG" sz="3600" b="1" i="1" dirty="0">
                <a:solidFill>
                  <a:srgbClr val="002060"/>
                </a:solidFill>
                <a:latin typeface="Gabriola" panose="04040605051002020D02" pitchFamily="82" charset="0"/>
              </a:rPr>
              <a:t>ПЪРВО ОСНОВНО УЧИЛИЩЕ „СВ. СВ. КИРИЛ И МЕТОДИЙ“, ГР. ГОЦЕ ДЕЛЧЕВ</a:t>
            </a:r>
          </a:p>
          <a:p>
            <a:r>
              <a:rPr lang="bg-BG" sz="3600" b="1" i="1" dirty="0">
                <a:solidFill>
                  <a:srgbClr val="002060"/>
                </a:solidFill>
                <a:latin typeface="Gabriola" panose="04040605051002020D02" pitchFamily="82" charset="0"/>
              </a:rPr>
              <a:t>УЧЕНИЧЕСКИ СЪВЕТ</a:t>
            </a:r>
          </a:p>
          <a:p>
            <a:r>
              <a:rPr lang="bg-BG" sz="3600" b="1" i="1">
                <a:solidFill>
                  <a:srgbClr val="002060"/>
                </a:solidFill>
                <a:latin typeface="Gabriola" panose="04040605051002020D02" pitchFamily="82" charset="0"/>
              </a:rPr>
              <a:t>Източник: Интернет </a:t>
            </a:r>
            <a:endParaRPr lang="bg-BG" sz="3600" b="1" i="1" dirty="0">
              <a:solidFill>
                <a:srgbClr val="002060"/>
              </a:solidFill>
              <a:latin typeface="Gabriola" panose="04040605051002020D02" pitchFamily="82" charset="0"/>
            </a:endParaRPr>
          </a:p>
        </p:txBody>
      </p:sp>
    </p:spTree>
    <p:extLst>
      <p:ext uri="{BB962C8B-B14F-4D97-AF65-F5344CB8AC3E}">
        <p14:creationId xmlns:p14="http://schemas.microsoft.com/office/powerpoint/2010/main" val="2175551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animEffect transition="in" filter="fade">
                                      <p:cBhvr>
                                        <p:cTn id="25" dur="2000"/>
                                        <p:tgtEl>
                                          <p:spTgt spid="10">
                                            <p:txEl>
                                              <p:pRg st="0" end="0"/>
                                            </p:txEl>
                                          </p:spTgt>
                                        </p:tgtEl>
                                      </p:cBhvr>
                                    </p:animEffect>
                                    <p:anim calcmode="lin" valueType="num">
                                      <p:cBhvr>
                                        <p:cTn id="26" dur="2000" fill="hold"/>
                                        <p:tgtEl>
                                          <p:spTgt spid="10">
                                            <p:txEl>
                                              <p:pRg st="0" end="0"/>
                                            </p:txEl>
                                          </p:spTgt>
                                        </p:tgtEl>
                                        <p:attrNameLst>
                                          <p:attrName>ppt_w</p:attrName>
                                        </p:attrNameLst>
                                      </p:cBhvr>
                                      <p:tavLst>
                                        <p:tav tm="0" fmla="#ppt_w*sin(2.5*pi*$)">
                                          <p:val>
                                            <p:fltVal val="0"/>
                                          </p:val>
                                        </p:tav>
                                        <p:tav tm="100000">
                                          <p:val>
                                            <p:fltVal val="1"/>
                                          </p:val>
                                        </p:tav>
                                      </p:tavLst>
                                    </p:anim>
                                    <p:anim calcmode="lin" valueType="num">
                                      <p:cBhvr>
                                        <p:cTn id="27" dur="2000" fill="hold"/>
                                        <p:tgtEl>
                                          <p:spTgt spid="10">
                                            <p:txEl>
                                              <p:pRg st="0" end="0"/>
                                            </p:txEl>
                                          </p:spTgt>
                                        </p:tgtEl>
                                        <p:attrNameLst>
                                          <p:attrName>ppt_h</p:attrName>
                                        </p:attrNameLst>
                                      </p:cBhvr>
                                      <p:tavLst>
                                        <p:tav tm="0">
                                          <p:val>
                                            <p:strVal val="#ppt_h"/>
                                          </p:val>
                                        </p:tav>
                                        <p:tav tm="100000">
                                          <p:val>
                                            <p:strVal val="#ppt_h"/>
                                          </p:val>
                                        </p:tav>
                                      </p:tavLst>
                                    </p:anim>
                                  </p:childTnLst>
                                </p:cTn>
                              </p:par>
                              <p:par>
                                <p:cTn id="28" presetID="45" presetClass="entr" presetSubtype="0" fill="hold" nodeType="withEffect">
                                  <p:stCondLst>
                                    <p:cond delay="0"/>
                                  </p:stCondLst>
                                  <p:childTnLst>
                                    <p:set>
                                      <p:cBhvr>
                                        <p:cTn id="29" dur="1" fill="hold">
                                          <p:stCondLst>
                                            <p:cond delay="0"/>
                                          </p:stCondLst>
                                        </p:cTn>
                                        <p:tgtEl>
                                          <p:spTgt spid="10">
                                            <p:txEl>
                                              <p:pRg st="1" end="1"/>
                                            </p:txEl>
                                          </p:spTgt>
                                        </p:tgtEl>
                                        <p:attrNameLst>
                                          <p:attrName>style.visibility</p:attrName>
                                        </p:attrNameLst>
                                      </p:cBhvr>
                                      <p:to>
                                        <p:strVal val="visible"/>
                                      </p:to>
                                    </p:set>
                                    <p:animEffect transition="in" filter="fade">
                                      <p:cBhvr>
                                        <p:cTn id="30" dur="2000"/>
                                        <p:tgtEl>
                                          <p:spTgt spid="10">
                                            <p:txEl>
                                              <p:pRg st="1" end="1"/>
                                            </p:txEl>
                                          </p:spTgt>
                                        </p:tgtEl>
                                      </p:cBhvr>
                                    </p:animEffect>
                                    <p:anim calcmode="lin" valueType="num">
                                      <p:cBhvr>
                                        <p:cTn id="31" dur="2000" fill="hold"/>
                                        <p:tgtEl>
                                          <p:spTgt spid="10">
                                            <p:txEl>
                                              <p:pRg st="1" end="1"/>
                                            </p:txEl>
                                          </p:spTgt>
                                        </p:tgtEl>
                                        <p:attrNameLst>
                                          <p:attrName>ppt_w</p:attrName>
                                        </p:attrNameLst>
                                      </p:cBhvr>
                                      <p:tavLst>
                                        <p:tav tm="0" fmla="#ppt_w*sin(2.5*pi*$)">
                                          <p:val>
                                            <p:fltVal val="0"/>
                                          </p:val>
                                        </p:tav>
                                        <p:tav tm="100000">
                                          <p:val>
                                            <p:fltVal val="1"/>
                                          </p:val>
                                        </p:tav>
                                      </p:tavLst>
                                    </p:anim>
                                    <p:anim calcmode="lin" valueType="num">
                                      <p:cBhvr>
                                        <p:cTn id="32" dur="2000" fill="hold"/>
                                        <p:tgtEl>
                                          <p:spTgt spid="10">
                                            <p:txEl>
                                              <p:pRg st="1" end="1"/>
                                            </p:txEl>
                                          </p:spTgt>
                                        </p:tgtEl>
                                        <p:attrNameLst>
                                          <p:attrName>ppt_h</p:attrName>
                                        </p:attrNameLst>
                                      </p:cBhvr>
                                      <p:tavLst>
                                        <p:tav tm="0">
                                          <p:val>
                                            <p:strVal val="#ppt_h"/>
                                          </p:val>
                                        </p:tav>
                                        <p:tav tm="100000">
                                          <p:val>
                                            <p:strVal val="#ppt_h"/>
                                          </p:val>
                                        </p:tav>
                                      </p:tavLst>
                                    </p:anim>
                                  </p:childTnLst>
                                </p:cTn>
                              </p:par>
                              <p:par>
                                <p:cTn id="33" presetID="45" presetClass="entr" presetSubtype="0" fill="hold" nodeType="withEffect">
                                  <p:stCondLst>
                                    <p:cond delay="0"/>
                                  </p:stCondLst>
                                  <p:childTnLst>
                                    <p:set>
                                      <p:cBhvr>
                                        <p:cTn id="34" dur="1" fill="hold">
                                          <p:stCondLst>
                                            <p:cond delay="0"/>
                                          </p:stCondLst>
                                        </p:cTn>
                                        <p:tgtEl>
                                          <p:spTgt spid="10">
                                            <p:txEl>
                                              <p:pRg st="2" end="2"/>
                                            </p:txEl>
                                          </p:spTgt>
                                        </p:tgtEl>
                                        <p:attrNameLst>
                                          <p:attrName>style.visibility</p:attrName>
                                        </p:attrNameLst>
                                      </p:cBhvr>
                                      <p:to>
                                        <p:strVal val="visible"/>
                                      </p:to>
                                    </p:set>
                                    <p:animEffect transition="in" filter="fade">
                                      <p:cBhvr>
                                        <p:cTn id="35" dur="2000"/>
                                        <p:tgtEl>
                                          <p:spTgt spid="10">
                                            <p:txEl>
                                              <p:pRg st="2" end="2"/>
                                            </p:txEl>
                                          </p:spTgt>
                                        </p:tgtEl>
                                      </p:cBhvr>
                                    </p:animEffect>
                                    <p:anim calcmode="lin" valueType="num">
                                      <p:cBhvr>
                                        <p:cTn id="36" dur="2000" fill="hold"/>
                                        <p:tgtEl>
                                          <p:spTgt spid="10">
                                            <p:txEl>
                                              <p:pRg st="2" end="2"/>
                                            </p:txEl>
                                          </p:spTgt>
                                        </p:tgtEl>
                                        <p:attrNameLst>
                                          <p:attrName>ppt_w</p:attrName>
                                        </p:attrNameLst>
                                      </p:cBhvr>
                                      <p:tavLst>
                                        <p:tav tm="0" fmla="#ppt_w*sin(2.5*pi*$)">
                                          <p:val>
                                            <p:fltVal val="0"/>
                                          </p:val>
                                        </p:tav>
                                        <p:tav tm="100000">
                                          <p:val>
                                            <p:fltVal val="1"/>
                                          </p:val>
                                        </p:tav>
                                      </p:tavLst>
                                    </p:anim>
                                    <p:anim calcmode="lin" valueType="num">
                                      <p:cBhvr>
                                        <p:cTn id="37" dur="2000" fill="hold"/>
                                        <p:tgtEl>
                                          <p:spTgt spid="10">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2000"/>
                                        <p:tgtEl>
                                          <p:spTgt spid="9"/>
                                        </p:tgtEl>
                                      </p:cBhvr>
                                    </p:animEffect>
                                    <p:anim calcmode="lin" valueType="num">
                                      <p:cBhvr>
                                        <p:cTn id="43" dur="2000" fill="hold"/>
                                        <p:tgtEl>
                                          <p:spTgt spid="9"/>
                                        </p:tgtEl>
                                        <p:attrNameLst>
                                          <p:attrName>ppt_w</p:attrName>
                                        </p:attrNameLst>
                                      </p:cBhvr>
                                      <p:tavLst>
                                        <p:tav tm="0" fmla="#ppt_w*sin(2.5*pi*$)">
                                          <p:val>
                                            <p:fltVal val="0"/>
                                          </p:val>
                                        </p:tav>
                                        <p:tav tm="100000">
                                          <p:val>
                                            <p:fltVal val="1"/>
                                          </p:val>
                                        </p:tav>
                                      </p:tavLst>
                                    </p:anim>
                                    <p:anim calcmode="lin" valueType="num">
                                      <p:cBhvr>
                                        <p:cTn id="44" dur="2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8" name="Контейнер за съдържание 7"/>
          <p:cNvSpPr>
            <a:spLocks noGrp="1"/>
          </p:cNvSpPr>
          <p:nvPr>
            <p:ph idx="1"/>
          </p:nvPr>
        </p:nvSpPr>
        <p:spPr>
          <a:xfrm>
            <a:off x="829733" y="728133"/>
            <a:ext cx="10525655" cy="5132917"/>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marL="0" indent="0">
              <a:buNone/>
            </a:pPr>
            <a:r>
              <a:rPr lang="bg-BG" sz="4400" dirty="0">
                <a:ln w="0"/>
                <a:solidFill>
                  <a:srgbClr val="002060"/>
                </a:solidFill>
                <a:effectLst>
                  <a:reflection blurRad="6350" stA="53000" endA="300" endPos="35500" dir="5400000" sy="-90000" algn="bl" rotWithShape="0"/>
                </a:effectLst>
              </a:rPr>
              <a:t>Малко история…</a:t>
            </a:r>
          </a:p>
          <a:p>
            <a:pPr marL="0" indent="0">
              <a:buNone/>
            </a:pPr>
            <a:endParaRPr lang="bg-BG" dirty="0">
              <a:solidFill>
                <a:srgbClr val="002060"/>
              </a:solidFill>
            </a:endParaRPr>
          </a:p>
          <a:p>
            <a:pPr>
              <a:buFont typeface="Wingdings" panose="05000000000000000000" pitchFamily="2" charset="2"/>
              <a:buChar char="q"/>
            </a:pPr>
            <a:r>
              <a:rPr lang="bg-BG" sz="4000" dirty="0">
                <a:solidFill>
                  <a:srgbClr val="FF0066"/>
                </a:solidFill>
              </a:rPr>
              <a:t>На 16 ноември 1996 г. на Общо събрание на ООН е приета Декларация за принципите на толерантността. </a:t>
            </a:r>
          </a:p>
          <a:p>
            <a:pPr marL="0" indent="0">
              <a:buNone/>
            </a:pPr>
            <a:endParaRPr lang="bg-BG" dirty="0">
              <a:solidFill>
                <a:srgbClr val="FF0066"/>
              </a:solidFill>
            </a:endParaRPr>
          </a:p>
          <a:p>
            <a:pPr>
              <a:buFont typeface="Wingdings" panose="05000000000000000000" pitchFamily="2" charset="2"/>
              <a:buChar char="q"/>
            </a:pPr>
            <a:r>
              <a:rPr lang="bg-BG" sz="4000" dirty="0">
                <a:solidFill>
                  <a:srgbClr val="FF0066"/>
                </a:solidFill>
              </a:rPr>
              <a:t>За първи път денят се чества през 1996г.</a:t>
            </a:r>
          </a:p>
          <a:p>
            <a:pPr marL="0" indent="0">
              <a:buNone/>
            </a:pPr>
            <a:endParaRPr lang="bg-BG" dirty="0"/>
          </a:p>
        </p:txBody>
      </p:sp>
    </p:spTree>
    <p:extLst>
      <p:ext uri="{BB962C8B-B14F-4D97-AF65-F5344CB8AC3E}">
        <p14:creationId xmlns:p14="http://schemas.microsoft.com/office/powerpoint/2010/main" val="3376019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down)">
                                      <p:cBhvr>
                                        <p:cTn id="7" dur="580">
                                          <p:stCondLst>
                                            <p:cond delay="0"/>
                                          </p:stCondLst>
                                        </p:cTn>
                                        <p:tgtEl>
                                          <p:spTgt spid="8">
                                            <p:txEl>
                                              <p:pRg st="0" end="0"/>
                                            </p:txEl>
                                          </p:spTgt>
                                        </p:tgtEl>
                                      </p:cBhvr>
                                    </p:animEffect>
                                    <p:anim calcmode="lin" valueType="num">
                                      <p:cBhvr>
                                        <p:cTn id="8" dur="1822" tmFilter="0,0; 0.14,0.36; 0.43,0.73; 0.71,0.91; 1.0,1.0">
                                          <p:stCondLst>
                                            <p:cond delay="0"/>
                                          </p:stCondLst>
                                        </p:cTn>
                                        <p:tgtEl>
                                          <p:spTgt spid="8">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xEl>
                                              <p:pRg st="0" end="0"/>
                                            </p:txEl>
                                          </p:spTgt>
                                        </p:tgtEl>
                                      </p:cBhvr>
                                      <p:to x="100000" y="60000"/>
                                    </p:animScale>
                                    <p:animScale>
                                      <p:cBhvr>
                                        <p:cTn id="14" dur="166" decel="50000">
                                          <p:stCondLst>
                                            <p:cond delay="676"/>
                                          </p:stCondLst>
                                        </p:cTn>
                                        <p:tgtEl>
                                          <p:spTgt spid="8">
                                            <p:txEl>
                                              <p:pRg st="0" end="0"/>
                                            </p:txEl>
                                          </p:spTgt>
                                        </p:tgtEl>
                                      </p:cBhvr>
                                      <p:to x="100000" y="100000"/>
                                    </p:animScale>
                                    <p:animScale>
                                      <p:cBhvr>
                                        <p:cTn id="15" dur="26">
                                          <p:stCondLst>
                                            <p:cond delay="1312"/>
                                          </p:stCondLst>
                                        </p:cTn>
                                        <p:tgtEl>
                                          <p:spTgt spid="8">
                                            <p:txEl>
                                              <p:pRg st="0" end="0"/>
                                            </p:txEl>
                                          </p:spTgt>
                                        </p:tgtEl>
                                      </p:cBhvr>
                                      <p:to x="100000" y="80000"/>
                                    </p:animScale>
                                    <p:animScale>
                                      <p:cBhvr>
                                        <p:cTn id="16" dur="166" decel="50000">
                                          <p:stCondLst>
                                            <p:cond delay="1338"/>
                                          </p:stCondLst>
                                        </p:cTn>
                                        <p:tgtEl>
                                          <p:spTgt spid="8">
                                            <p:txEl>
                                              <p:pRg st="0" end="0"/>
                                            </p:txEl>
                                          </p:spTgt>
                                        </p:tgtEl>
                                      </p:cBhvr>
                                      <p:to x="100000" y="100000"/>
                                    </p:animScale>
                                    <p:animScale>
                                      <p:cBhvr>
                                        <p:cTn id="17" dur="26">
                                          <p:stCondLst>
                                            <p:cond delay="1642"/>
                                          </p:stCondLst>
                                        </p:cTn>
                                        <p:tgtEl>
                                          <p:spTgt spid="8">
                                            <p:txEl>
                                              <p:pRg st="0" end="0"/>
                                            </p:txEl>
                                          </p:spTgt>
                                        </p:tgtEl>
                                      </p:cBhvr>
                                      <p:to x="100000" y="90000"/>
                                    </p:animScale>
                                    <p:animScale>
                                      <p:cBhvr>
                                        <p:cTn id="18" dur="166" decel="50000">
                                          <p:stCondLst>
                                            <p:cond delay="1668"/>
                                          </p:stCondLst>
                                        </p:cTn>
                                        <p:tgtEl>
                                          <p:spTgt spid="8">
                                            <p:txEl>
                                              <p:pRg st="0" end="0"/>
                                            </p:txEl>
                                          </p:spTgt>
                                        </p:tgtEl>
                                      </p:cBhvr>
                                      <p:to x="100000" y="100000"/>
                                    </p:animScale>
                                    <p:animScale>
                                      <p:cBhvr>
                                        <p:cTn id="19" dur="26">
                                          <p:stCondLst>
                                            <p:cond delay="1808"/>
                                          </p:stCondLst>
                                        </p:cTn>
                                        <p:tgtEl>
                                          <p:spTgt spid="8">
                                            <p:txEl>
                                              <p:pRg st="0" end="0"/>
                                            </p:txEl>
                                          </p:spTgt>
                                        </p:tgtEl>
                                      </p:cBhvr>
                                      <p:to x="100000" y="95000"/>
                                    </p:animScale>
                                    <p:animScale>
                                      <p:cBhvr>
                                        <p:cTn id="20" dur="166" decel="50000">
                                          <p:stCondLst>
                                            <p:cond delay="1834"/>
                                          </p:stCondLst>
                                        </p:cTn>
                                        <p:tgtEl>
                                          <p:spTgt spid="8">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animEffect transition="in" filter="barn(inVertical)">
                                      <p:cBhvr>
                                        <p:cTn id="25" dur="500"/>
                                        <p:tgtEl>
                                          <p:spTgt spid="8">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8">
                                            <p:txEl>
                                              <p:pRg st="4" end="4"/>
                                            </p:txEl>
                                          </p:spTgt>
                                        </p:tgtEl>
                                        <p:attrNameLst>
                                          <p:attrName>style.visibility</p:attrName>
                                        </p:attrNameLst>
                                      </p:cBhvr>
                                      <p:to>
                                        <p:strVal val="visible"/>
                                      </p:to>
                                    </p:set>
                                    <p:animEffect transition="in" filter="barn(inVertical)">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541867" y="987425"/>
            <a:ext cx="10813521" cy="4873625"/>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2500" lnSpcReduction="10000"/>
          </a:bodyPr>
          <a:lstStyle/>
          <a:p>
            <a:pPr marL="0" indent="0">
              <a:buNone/>
            </a:pPr>
            <a:r>
              <a:rPr lang="bg-BG" sz="4400" dirty="0">
                <a:ln w="0"/>
                <a:solidFill>
                  <a:srgbClr val="002060"/>
                </a:solidFill>
                <a:effectLst>
                  <a:reflection blurRad="6350" stA="53000" endA="300" endPos="35500" dir="5400000" sy="-90000" algn="bl" rotWithShape="0"/>
                </a:effectLst>
              </a:rPr>
              <a:t>Определение за толерантност:</a:t>
            </a:r>
          </a:p>
          <a:p>
            <a:pPr>
              <a:buFont typeface="Wingdings" panose="05000000000000000000" pitchFamily="2" charset="2"/>
              <a:buChar char="q"/>
            </a:pPr>
            <a:r>
              <a:rPr lang="bg-BG" dirty="0">
                <a:solidFill>
                  <a:srgbClr val="FF0066"/>
                </a:solidFill>
              </a:rPr>
              <a:t>В своята декларация ООН определя толерантността като „уважение, приемане и оценяване на безкрайно богатство от култури и форми на изразяване по света. Толерантността се основава на знания, откритост, общуване и свобода на знанието“. </a:t>
            </a:r>
          </a:p>
          <a:p>
            <a:pPr>
              <a:buFont typeface="Wingdings" panose="05000000000000000000" pitchFamily="2" charset="2"/>
              <a:buChar char="q"/>
            </a:pPr>
            <a:r>
              <a:rPr lang="bg-BG" dirty="0">
                <a:solidFill>
                  <a:srgbClr val="FF0066"/>
                </a:solidFill>
              </a:rPr>
              <a:t> В повечето случаи говорим за толерантност към хора от друга култура, етнос, религия. Но се нуждаем също така и от толерантност между мъже и жени, между млади и по-възрастни, между богати и бедни, към хора с различна сексуална ориентация, а също и към хора, страдащи от различни болести.</a:t>
            </a:r>
          </a:p>
          <a:p>
            <a:pPr marL="0" indent="0">
              <a:buNone/>
            </a:pPr>
            <a:endParaRPr lang="bg-BG" dirty="0"/>
          </a:p>
        </p:txBody>
      </p:sp>
    </p:spTree>
    <p:extLst>
      <p:ext uri="{BB962C8B-B14F-4D97-AF65-F5344CB8AC3E}">
        <p14:creationId xmlns:p14="http://schemas.microsoft.com/office/powerpoint/2010/main" val="3587013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arn(inVertic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arn(inVertical)">
                                      <p:cBhvr>
                                        <p:cTn id="3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br>
              <a:rPr lang="bg-BG" dirty="0"/>
            </a:br>
            <a:endParaRPr lang="bg-BG" dirty="0"/>
          </a:p>
        </p:txBody>
      </p:sp>
      <p:sp>
        <p:nvSpPr>
          <p:cNvPr id="3" name="Контейнер за съдържание 2"/>
          <p:cNvSpPr>
            <a:spLocks noGrp="1"/>
          </p:cNvSpPr>
          <p:nvPr>
            <p:ph idx="1"/>
          </p:nvPr>
        </p:nvSpPr>
        <p:spPr>
          <a:xfrm>
            <a:off x="838200" y="365125"/>
            <a:ext cx="10515600" cy="5811838"/>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marL="0" indent="0">
              <a:buNone/>
            </a:pPr>
            <a:r>
              <a:rPr lang="bg-BG" sz="4400" b="1" dirty="0">
                <a:ln w="0"/>
                <a:solidFill>
                  <a:srgbClr val="FF5050"/>
                </a:solidFill>
                <a:effectLst>
                  <a:reflection blurRad="6350" stA="53000" endA="300" endPos="35500" dir="5400000" sy="-90000" algn="bl" rotWithShape="0"/>
                </a:effectLst>
              </a:rPr>
              <a:t>Толерантност е синоним на:</a:t>
            </a:r>
          </a:p>
          <a:p>
            <a:pPr marL="0" indent="0">
              <a:buNone/>
            </a:pPr>
            <a:endParaRPr lang="bg-BG" sz="4400" b="1" dirty="0">
              <a:ln w="0"/>
              <a:solidFill>
                <a:srgbClr val="7030A0"/>
              </a:solidFill>
              <a:effectLst>
                <a:reflection blurRad="6350" stA="53000" endA="300" endPos="35500" dir="5400000" sy="-90000" algn="bl" rotWithShape="0"/>
              </a:effectLst>
              <a:cs typeface="Aldhabi" panose="01000000000000000000" pitchFamily="2" charset="-78"/>
            </a:endParaRPr>
          </a:p>
          <a:p>
            <a:pPr marL="0" indent="0">
              <a:buNone/>
            </a:pPr>
            <a:r>
              <a:rPr lang="bg-BG" sz="4400" b="1" dirty="0">
                <a:ln w="0"/>
                <a:solidFill>
                  <a:srgbClr val="7030A0"/>
                </a:solidFill>
                <a:effectLst>
                  <a:reflection blurRad="6350" stA="53000" endA="300" endPos="35500" dir="5400000" sy="-90000" algn="bl" rotWithShape="0"/>
                </a:effectLst>
                <a:cs typeface="Aldhabi" panose="01000000000000000000" pitchFamily="2" charset="-78"/>
              </a:rPr>
              <a:t>ТЪРПИМОСТ</a:t>
            </a:r>
          </a:p>
          <a:p>
            <a:pPr marL="0" indent="0">
              <a:buNone/>
            </a:pPr>
            <a:endParaRPr lang="bg-BG" sz="4400" dirty="0">
              <a:ln w="0"/>
              <a:solidFill>
                <a:srgbClr val="FF5050"/>
              </a:solidFill>
              <a:effectLst>
                <a:reflection blurRad="6350" stA="53000" endA="300" endPos="35500" dir="5400000" sy="-90000" algn="bl" rotWithShape="0"/>
              </a:effectLst>
            </a:endParaRPr>
          </a:p>
          <a:p>
            <a:pPr marL="0" indent="0">
              <a:buNone/>
            </a:pPr>
            <a:r>
              <a:rPr lang="bg-BG" sz="4400" b="1" dirty="0">
                <a:ln w="0"/>
                <a:solidFill>
                  <a:srgbClr val="7030A0"/>
                </a:solidFill>
                <a:effectLst>
                  <a:reflection blurRad="6350" stA="53000" endA="300" endPos="35500" dir="5400000" sy="-90000" algn="bl" rotWithShape="0"/>
                </a:effectLst>
              </a:rPr>
              <a:t>ЛОЯЛНОСТ</a:t>
            </a:r>
          </a:p>
          <a:p>
            <a:pPr marL="0" indent="0">
              <a:buNone/>
            </a:pPr>
            <a:endParaRPr lang="bg-BG" sz="4400" dirty="0">
              <a:ln w="0"/>
              <a:solidFill>
                <a:srgbClr val="FF5050"/>
              </a:solidFill>
              <a:effectLst>
                <a:reflection blurRad="6350" stA="53000" endA="300" endPos="35500" dir="5400000" sy="-90000" algn="bl" rotWithShape="0"/>
              </a:effectLst>
            </a:endParaRPr>
          </a:p>
          <a:p>
            <a:pPr marL="0" indent="0">
              <a:buNone/>
            </a:pPr>
            <a:r>
              <a:rPr lang="bg-BG" sz="4400" b="1" dirty="0">
                <a:ln w="0"/>
                <a:solidFill>
                  <a:srgbClr val="7030A0"/>
                </a:solidFill>
                <a:effectLst>
                  <a:reflection blurRad="6350" stA="53000" endA="300" endPos="35500" dir="5400000" sy="-90000" algn="bl" rotWithShape="0"/>
                </a:effectLst>
              </a:rPr>
              <a:t>ЗАЧИТАНЕ НА ЧУЖДО МНЕНИЕ</a:t>
            </a:r>
            <a:endParaRPr lang="bg-BG" sz="4400" b="1" dirty="0">
              <a:solidFill>
                <a:srgbClr val="7030A0"/>
              </a:solidFill>
            </a:endParaRPr>
          </a:p>
        </p:txBody>
      </p:sp>
    </p:spTree>
    <p:extLst>
      <p:ext uri="{BB962C8B-B14F-4D97-AF65-F5344CB8AC3E}">
        <p14:creationId xmlns:p14="http://schemas.microsoft.com/office/powerpoint/2010/main" val="2162936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Заглавие 5"/>
          <p:cNvSpPr>
            <a:spLocks noGrp="1"/>
          </p:cNvSpPr>
          <p:nvPr>
            <p:ph type="ctrTitle"/>
          </p:nvPr>
        </p:nvSpPr>
        <p:spPr>
          <a:xfrm>
            <a:off x="5858933" y="459317"/>
            <a:ext cx="4826000" cy="1439333"/>
          </a:xfrm>
        </p:spPr>
        <p:txBody>
          <a:bodyPr>
            <a:normAutofit/>
          </a:bodyPr>
          <a:lstStyle/>
          <a:p>
            <a:r>
              <a:rPr lang="bg-BG" sz="2400" b="1" i="1" dirty="0">
                <a:solidFill>
                  <a:srgbClr val="0070C0"/>
                </a:solidFill>
                <a:latin typeface="+mn-lt"/>
              </a:rPr>
              <a:t>Толерантността</a:t>
            </a:r>
            <a:r>
              <a:rPr lang="bg-BG" sz="2400" b="1" dirty="0">
                <a:solidFill>
                  <a:srgbClr val="0070C0"/>
                </a:solidFill>
                <a:latin typeface="+mn-lt"/>
              </a:rPr>
              <a:t> като качество на личността се проявява, когато приемаме различните от нас.</a:t>
            </a:r>
          </a:p>
        </p:txBody>
      </p:sp>
      <p:sp>
        <p:nvSpPr>
          <p:cNvPr id="7" name="Подзаглавие 6"/>
          <p:cNvSpPr>
            <a:spLocks noGrp="1"/>
          </p:cNvSpPr>
          <p:nvPr>
            <p:ph type="subTitle" idx="1"/>
          </p:nvPr>
        </p:nvSpPr>
        <p:spPr>
          <a:xfrm>
            <a:off x="558800" y="3602038"/>
            <a:ext cx="4030133" cy="2290762"/>
          </a:xfrm>
        </p:spPr>
        <p:txBody>
          <a:bodyPr>
            <a:normAutofit lnSpcReduction="10000"/>
          </a:bodyPr>
          <a:lstStyle/>
          <a:p>
            <a:pPr marL="342900" indent="-342900" defTabSz="179388">
              <a:buFont typeface="Wingdings" panose="05000000000000000000" pitchFamily="2" charset="2"/>
              <a:buChar char="§"/>
              <a:tabLst>
                <a:tab pos="982663" algn="l"/>
              </a:tabLst>
            </a:pPr>
            <a:r>
              <a:rPr lang="bg-BG" b="1" dirty="0">
                <a:solidFill>
                  <a:srgbClr val="0070C0"/>
                </a:solidFill>
              </a:rPr>
              <a:t>Когато приемаме различните от нас; </a:t>
            </a:r>
          </a:p>
          <a:p>
            <a:pPr marL="342900" indent="-342900" defTabSz="179388">
              <a:buFont typeface="Wingdings" panose="05000000000000000000" pitchFamily="2" charset="2"/>
              <a:buChar char="§"/>
              <a:tabLst>
                <a:tab pos="982663" algn="l"/>
              </a:tabLst>
            </a:pPr>
            <a:r>
              <a:rPr lang="bg-BG" b="1" dirty="0">
                <a:solidFill>
                  <a:srgbClr val="0070C0"/>
                </a:solidFill>
              </a:rPr>
              <a:t>когато приемаме човека такъв, какъвто е;</a:t>
            </a:r>
          </a:p>
          <a:p>
            <a:pPr marL="342900" indent="-342900" defTabSz="179388">
              <a:buFont typeface="Wingdings" panose="05000000000000000000" pitchFamily="2" charset="2"/>
              <a:buChar char="§"/>
              <a:tabLst>
                <a:tab pos="982663" algn="l"/>
              </a:tabLst>
            </a:pPr>
            <a:r>
              <a:rPr lang="bg-BG" b="1" dirty="0">
                <a:solidFill>
                  <a:srgbClr val="0070C0"/>
                </a:solidFill>
              </a:rPr>
              <a:t>Как изглежда, каква култура и традиции има.</a:t>
            </a:r>
          </a:p>
          <a:p>
            <a:pPr marL="342900" indent="-342900">
              <a:buFont typeface="Arial" panose="020B0604020202020204" pitchFamily="34" charset="0"/>
              <a:buChar char="•"/>
            </a:pPr>
            <a:endParaRPr lang="bg-BG" dirty="0"/>
          </a:p>
          <a:p>
            <a:pPr marL="342900" indent="-342900">
              <a:buFont typeface="Arial" panose="020B0604020202020204" pitchFamily="34" charset="0"/>
              <a:buChar char="•"/>
            </a:pPr>
            <a:endParaRPr lang="bg-BG" dirty="0"/>
          </a:p>
        </p:txBody>
      </p:sp>
      <p:pic>
        <p:nvPicPr>
          <p:cNvPr id="4" name="Контейнер за съдържание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795867" y="412220"/>
            <a:ext cx="2990850" cy="2195513"/>
          </a:xfrm>
        </p:spPr>
      </p:pic>
      <p:pic>
        <p:nvPicPr>
          <p:cNvPr id="5" name="Картина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84875" y="3548593"/>
            <a:ext cx="5810250" cy="3072342"/>
          </a:xfrm>
          <a:prstGeom prst="rect">
            <a:avLst/>
          </a:prstGeom>
        </p:spPr>
      </p:pic>
    </p:spTree>
    <p:extLst>
      <p:ext uri="{BB962C8B-B14F-4D97-AF65-F5344CB8AC3E}">
        <p14:creationId xmlns:p14="http://schemas.microsoft.com/office/powerpoint/2010/main" val="3625846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arn(inVertical)">
                                      <p:cBhvr>
                                        <p:cTn id="12" dur="500"/>
                                        <p:tgtEl>
                                          <p:spTgt spid="7">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barn(inVertical)">
                                      <p:cBhvr>
                                        <p:cTn id="15" dur="500"/>
                                        <p:tgtEl>
                                          <p:spTgt spid="7">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barn(inVertical)">
                                      <p:cBhvr>
                                        <p:cTn id="18"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7" name="Контейнер за съдържание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128933" y="2041098"/>
            <a:ext cx="4605867" cy="4410501"/>
          </a:xfrm>
        </p:spPr>
      </p:pic>
      <p:sp>
        <p:nvSpPr>
          <p:cNvPr id="6" name="Текстов контейнер 5"/>
          <p:cNvSpPr>
            <a:spLocks noGrp="1"/>
          </p:cNvSpPr>
          <p:nvPr>
            <p:ph type="body" sz="half" idx="2"/>
          </p:nvPr>
        </p:nvSpPr>
        <p:spPr>
          <a:xfrm>
            <a:off x="1164384" y="1883897"/>
            <a:ext cx="4917545" cy="4410502"/>
          </a:xfrm>
        </p:spPr>
        <p:txBody>
          <a:bodyPr>
            <a:noAutofit/>
          </a:bodyPr>
          <a:lstStyle/>
          <a:p>
            <a:pPr marL="285750" lvl="0" indent="-285750">
              <a:buFont typeface="Courier New" panose="02070309020205020404" pitchFamily="49" charset="0"/>
              <a:buChar char="o"/>
            </a:pPr>
            <a:r>
              <a:rPr lang="bg-BG" sz="2000" b="1" i="1" dirty="0">
                <a:solidFill>
                  <a:srgbClr val="008000"/>
                </a:solidFill>
              </a:rPr>
              <a:t>Да си толерантен означава да приемаш другите такива, каквито са;</a:t>
            </a:r>
          </a:p>
          <a:p>
            <a:pPr marL="285750" lvl="0" indent="-285750">
              <a:buFont typeface="Courier New" panose="02070309020205020404" pitchFamily="49" charset="0"/>
              <a:buChar char="o"/>
            </a:pPr>
            <a:r>
              <a:rPr lang="bg-BG" sz="2000" b="1" i="1" dirty="0">
                <a:solidFill>
                  <a:srgbClr val="008000"/>
                </a:solidFill>
              </a:rPr>
              <a:t>Проява на търпение и уважение към другите;</a:t>
            </a:r>
          </a:p>
          <a:p>
            <a:pPr marL="285750" lvl="0" indent="-285750">
              <a:buFont typeface="Courier New" panose="02070309020205020404" pitchFamily="49" charset="0"/>
              <a:buChar char="o"/>
            </a:pPr>
            <a:r>
              <a:rPr lang="bg-BG" sz="2000" b="1" i="1" dirty="0">
                <a:solidFill>
                  <a:srgbClr val="008000"/>
                </a:solidFill>
              </a:rPr>
              <a:t>Зачитане правата на другите;</a:t>
            </a:r>
          </a:p>
          <a:p>
            <a:pPr marL="285750" lvl="0" indent="-285750">
              <a:buFont typeface="Courier New" panose="02070309020205020404" pitchFamily="49" charset="0"/>
              <a:buChar char="o"/>
            </a:pPr>
            <a:r>
              <a:rPr lang="bg-BG" sz="2000" b="1" i="1" dirty="0">
                <a:solidFill>
                  <a:srgbClr val="008000"/>
                </a:solidFill>
              </a:rPr>
              <a:t>Умение да изслушваш внимателно събеседниците си без да ги прекъсваш;</a:t>
            </a:r>
          </a:p>
          <a:p>
            <a:pPr marL="285750" lvl="0" indent="-285750">
              <a:buFont typeface="Courier New" panose="02070309020205020404" pitchFamily="49" charset="0"/>
              <a:buChar char="o"/>
            </a:pPr>
            <a:r>
              <a:rPr lang="bg-BG" sz="2000" b="1" i="1" dirty="0">
                <a:solidFill>
                  <a:srgbClr val="008000"/>
                </a:solidFill>
              </a:rPr>
              <a:t>Стремежа да бъдеш учтив с всички;</a:t>
            </a:r>
          </a:p>
          <a:p>
            <a:pPr marL="285750" lvl="0" indent="-285750">
              <a:buFont typeface="Courier New" panose="02070309020205020404" pitchFamily="49" charset="0"/>
              <a:buChar char="o"/>
            </a:pPr>
            <a:r>
              <a:rPr lang="bg-BG" sz="2000" b="1" i="1" dirty="0">
                <a:solidFill>
                  <a:srgbClr val="008000"/>
                </a:solidFill>
              </a:rPr>
              <a:t>Уважение към чуждото мнение като не налагаш своето.</a:t>
            </a:r>
          </a:p>
          <a:p>
            <a:pPr marL="285750" lvl="0" indent="-285750">
              <a:buFont typeface="Courier New" panose="02070309020205020404" pitchFamily="49" charset="0"/>
              <a:buChar char="o"/>
            </a:pPr>
            <a:r>
              <a:rPr lang="bg-BG" sz="2000" b="1" i="1" dirty="0">
                <a:solidFill>
                  <a:srgbClr val="008000"/>
                </a:solidFill>
              </a:rPr>
              <a:t>Склонност да правиш добрини и да не нараняваш с думи и дела.</a:t>
            </a:r>
          </a:p>
          <a:p>
            <a:endParaRPr lang="bg-BG" sz="1800" b="1" i="1" dirty="0">
              <a:solidFill>
                <a:srgbClr val="FFC000"/>
              </a:solidFill>
            </a:endParaRPr>
          </a:p>
        </p:txBody>
      </p:sp>
      <p:sp>
        <p:nvSpPr>
          <p:cNvPr id="12" name="Правоъгълник 11"/>
          <p:cNvSpPr/>
          <p:nvPr/>
        </p:nvSpPr>
        <p:spPr>
          <a:xfrm>
            <a:off x="3894667" y="683568"/>
            <a:ext cx="5638800" cy="1200329"/>
          </a:xfrm>
          <a:prstGeom prst="rect">
            <a:avLst/>
          </a:prstGeom>
          <a:noFill/>
        </p:spPr>
        <p:txBody>
          <a:bodyPr wrap="square" lIns="91440" tIns="45720" rIns="91440" bIns="45720">
            <a:spAutoFit/>
          </a:bodyPr>
          <a:lstStyle/>
          <a:p>
            <a:pPr algn="ctr"/>
            <a:r>
              <a:rPr lang="bg-BG" sz="3600" b="1" i="1"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Какво всъщност е толерантността?</a:t>
            </a:r>
            <a:endParaRPr lang="bg-BG" sz="3600" b="1"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723858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down)">
                                      <p:cBhvr>
                                        <p:cTn id="7" dur="580">
                                          <p:stCondLst>
                                            <p:cond delay="0"/>
                                          </p:stCondLst>
                                        </p:cTn>
                                        <p:tgtEl>
                                          <p:spTgt spid="12">
                                            <p:txEl>
                                              <p:pRg st="0" end="0"/>
                                            </p:txEl>
                                          </p:spTgt>
                                        </p:tgtEl>
                                      </p:cBhvr>
                                    </p:animEffect>
                                    <p:anim calcmode="lin" valueType="num">
                                      <p:cBhvr>
                                        <p:cTn id="8" dur="1822" tmFilter="0,0; 0.14,0.36; 0.43,0.73; 0.71,0.91; 1.0,1.0">
                                          <p:stCondLst>
                                            <p:cond delay="0"/>
                                          </p:stCondLst>
                                        </p:cTn>
                                        <p:tgtEl>
                                          <p:spTgt spid="1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xEl>
                                              <p:pRg st="0" end="0"/>
                                            </p:txEl>
                                          </p:spTgt>
                                        </p:tgtEl>
                                      </p:cBhvr>
                                      <p:to x="100000" y="60000"/>
                                    </p:animScale>
                                    <p:animScale>
                                      <p:cBhvr>
                                        <p:cTn id="14" dur="166" decel="50000">
                                          <p:stCondLst>
                                            <p:cond delay="676"/>
                                          </p:stCondLst>
                                        </p:cTn>
                                        <p:tgtEl>
                                          <p:spTgt spid="12">
                                            <p:txEl>
                                              <p:pRg st="0" end="0"/>
                                            </p:txEl>
                                          </p:spTgt>
                                        </p:tgtEl>
                                      </p:cBhvr>
                                      <p:to x="100000" y="100000"/>
                                    </p:animScale>
                                    <p:animScale>
                                      <p:cBhvr>
                                        <p:cTn id="15" dur="26">
                                          <p:stCondLst>
                                            <p:cond delay="1312"/>
                                          </p:stCondLst>
                                        </p:cTn>
                                        <p:tgtEl>
                                          <p:spTgt spid="12">
                                            <p:txEl>
                                              <p:pRg st="0" end="0"/>
                                            </p:txEl>
                                          </p:spTgt>
                                        </p:tgtEl>
                                      </p:cBhvr>
                                      <p:to x="100000" y="80000"/>
                                    </p:animScale>
                                    <p:animScale>
                                      <p:cBhvr>
                                        <p:cTn id="16" dur="166" decel="50000">
                                          <p:stCondLst>
                                            <p:cond delay="1338"/>
                                          </p:stCondLst>
                                        </p:cTn>
                                        <p:tgtEl>
                                          <p:spTgt spid="12">
                                            <p:txEl>
                                              <p:pRg st="0" end="0"/>
                                            </p:txEl>
                                          </p:spTgt>
                                        </p:tgtEl>
                                      </p:cBhvr>
                                      <p:to x="100000" y="100000"/>
                                    </p:animScale>
                                    <p:animScale>
                                      <p:cBhvr>
                                        <p:cTn id="17" dur="26">
                                          <p:stCondLst>
                                            <p:cond delay="1642"/>
                                          </p:stCondLst>
                                        </p:cTn>
                                        <p:tgtEl>
                                          <p:spTgt spid="12">
                                            <p:txEl>
                                              <p:pRg st="0" end="0"/>
                                            </p:txEl>
                                          </p:spTgt>
                                        </p:tgtEl>
                                      </p:cBhvr>
                                      <p:to x="100000" y="90000"/>
                                    </p:animScale>
                                    <p:animScale>
                                      <p:cBhvr>
                                        <p:cTn id="18" dur="166" decel="50000">
                                          <p:stCondLst>
                                            <p:cond delay="1668"/>
                                          </p:stCondLst>
                                        </p:cTn>
                                        <p:tgtEl>
                                          <p:spTgt spid="12">
                                            <p:txEl>
                                              <p:pRg st="0" end="0"/>
                                            </p:txEl>
                                          </p:spTgt>
                                        </p:tgtEl>
                                      </p:cBhvr>
                                      <p:to x="100000" y="100000"/>
                                    </p:animScale>
                                    <p:animScale>
                                      <p:cBhvr>
                                        <p:cTn id="19" dur="26">
                                          <p:stCondLst>
                                            <p:cond delay="1808"/>
                                          </p:stCondLst>
                                        </p:cTn>
                                        <p:tgtEl>
                                          <p:spTgt spid="12">
                                            <p:txEl>
                                              <p:pRg st="0" end="0"/>
                                            </p:txEl>
                                          </p:spTgt>
                                        </p:tgtEl>
                                      </p:cBhvr>
                                      <p:to x="100000" y="95000"/>
                                    </p:animScale>
                                    <p:animScale>
                                      <p:cBhvr>
                                        <p:cTn id="20" dur="166" decel="50000">
                                          <p:stCondLst>
                                            <p:cond delay="1834"/>
                                          </p:stCondLst>
                                        </p:cTn>
                                        <p:tgtEl>
                                          <p:spTgt spid="1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fade">
                                      <p:cBhvr>
                                        <p:cTn id="25" dur="2000"/>
                                        <p:tgtEl>
                                          <p:spTgt spid="6">
                                            <p:txEl>
                                              <p:pRg st="0" end="0"/>
                                            </p:txEl>
                                          </p:spTgt>
                                        </p:tgtEl>
                                      </p:cBhvr>
                                    </p:animEffect>
                                    <p:anim calcmode="lin" valueType="num">
                                      <p:cBhvr>
                                        <p:cTn id="26" dur="2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27" dur="2000" fill="hold"/>
                                        <p:tgtEl>
                                          <p:spTgt spid="6">
                                            <p:txEl>
                                              <p:pRg st="0" end="0"/>
                                            </p:txEl>
                                          </p:spTgt>
                                        </p:tgtEl>
                                        <p:attrNameLst>
                                          <p:attrName>ppt_h</p:attrName>
                                        </p:attrNameLst>
                                      </p:cBhvr>
                                      <p:tavLst>
                                        <p:tav tm="0">
                                          <p:val>
                                            <p:strVal val="#ppt_h"/>
                                          </p:val>
                                        </p:tav>
                                        <p:tav tm="100000">
                                          <p:val>
                                            <p:strVal val="#ppt_h"/>
                                          </p:val>
                                        </p:tav>
                                      </p:tavLst>
                                    </p:anim>
                                  </p:childTnLst>
                                </p:cTn>
                              </p:par>
                              <p:par>
                                <p:cTn id="28" presetID="45" presetClass="entr" presetSubtype="0" fill="hold" nodeType="withEffect">
                                  <p:stCondLst>
                                    <p:cond delay="0"/>
                                  </p:stCondLst>
                                  <p:childTnLst>
                                    <p:set>
                                      <p:cBhvr>
                                        <p:cTn id="29" dur="1" fill="hold">
                                          <p:stCondLst>
                                            <p:cond delay="0"/>
                                          </p:stCondLst>
                                        </p:cTn>
                                        <p:tgtEl>
                                          <p:spTgt spid="6">
                                            <p:txEl>
                                              <p:pRg st="1" end="1"/>
                                            </p:txEl>
                                          </p:spTgt>
                                        </p:tgtEl>
                                        <p:attrNameLst>
                                          <p:attrName>style.visibility</p:attrName>
                                        </p:attrNameLst>
                                      </p:cBhvr>
                                      <p:to>
                                        <p:strVal val="visible"/>
                                      </p:to>
                                    </p:set>
                                    <p:animEffect transition="in" filter="fade">
                                      <p:cBhvr>
                                        <p:cTn id="30" dur="2000"/>
                                        <p:tgtEl>
                                          <p:spTgt spid="6">
                                            <p:txEl>
                                              <p:pRg st="1" end="1"/>
                                            </p:txEl>
                                          </p:spTgt>
                                        </p:tgtEl>
                                      </p:cBhvr>
                                    </p:animEffect>
                                    <p:anim calcmode="lin" valueType="num">
                                      <p:cBhvr>
                                        <p:cTn id="31" dur="2000" fill="hold"/>
                                        <p:tgtEl>
                                          <p:spTgt spid="6">
                                            <p:txEl>
                                              <p:pRg st="1" end="1"/>
                                            </p:txEl>
                                          </p:spTgt>
                                        </p:tgtEl>
                                        <p:attrNameLst>
                                          <p:attrName>ppt_w</p:attrName>
                                        </p:attrNameLst>
                                      </p:cBhvr>
                                      <p:tavLst>
                                        <p:tav tm="0" fmla="#ppt_w*sin(2.5*pi*$)">
                                          <p:val>
                                            <p:fltVal val="0"/>
                                          </p:val>
                                        </p:tav>
                                        <p:tav tm="100000">
                                          <p:val>
                                            <p:fltVal val="1"/>
                                          </p:val>
                                        </p:tav>
                                      </p:tavLst>
                                    </p:anim>
                                    <p:anim calcmode="lin" valueType="num">
                                      <p:cBhvr>
                                        <p:cTn id="32" dur="2000" fill="hold"/>
                                        <p:tgtEl>
                                          <p:spTgt spid="6">
                                            <p:txEl>
                                              <p:pRg st="1" end="1"/>
                                            </p:txEl>
                                          </p:spTgt>
                                        </p:tgtEl>
                                        <p:attrNameLst>
                                          <p:attrName>ppt_h</p:attrName>
                                        </p:attrNameLst>
                                      </p:cBhvr>
                                      <p:tavLst>
                                        <p:tav tm="0">
                                          <p:val>
                                            <p:strVal val="#ppt_h"/>
                                          </p:val>
                                        </p:tav>
                                        <p:tav tm="100000">
                                          <p:val>
                                            <p:strVal val="#ppt_h"/>
                                          </p:val>
                                        </p:tav>
                                      </p:tavLst>
                                    </p:anim>
                                  </p:childTnLst>
                                </p:cTn>
                              </p:par>
                              <p:par>
                                <p:cTn id="33" presetID="45" presetClass="entr" presetSubtype="0" fill="hold" nodeType="with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animEffect transition="in" filter="fade">
                                      <p:cBhvr>
                                        <p:cTn id="35" dur="2000"/>
                                        <p:tgtEl>
                                          <p:spTgt spid="6">
                                            <p:txEl>
                                              <p:pRg st="2" end="2"/>
                                            </p:txEl>
                                          </p:spTgt>
                                        </p:tgtEl>
                                      </p:cBhvr>
                                    </p:animEffect>
                                    <p:anim calcmode="lin" valueType="num">
                                      <p:cBhvr>
                                        <p:cTn id="36" dur="2000" fill="hold"/>
                                        <p:tgtEl>
                                          <p:spTgt spid="6">
                                            <p:txEl>
                                              <p:pRg st="2" end="2"/>
                                            </p:txEl>
                                          </p:spTgt>
                                        </p:tgtEl>
                                        <p:attrNameLst>
                                          <p:attrName>ppt_w</p:attrName>
                                        </p:attrNameLst>
                                      </p:cBhvr>
                                      <p:tavLst>
                                        <p:tav tm="0" fmla="#ppt_w*sin(2.5*pi*$)">
                                          <p:val>
                                            <p:fltVal val="0"/>
                                          </p:val>
                                        </p:tav>
                                        <p:tav tm="100000">
                                          <p:val>
                                            <p:fltVal val="1"/>
                                          </p:val>
                                        </p:tav>
                                      </p:tavLst>
                                    </p:anim>
                                    <p:anim calcmode="lin" valueType="num">
                                      <p:cBhvr>
                                        <p:cTn id="37" dur="2000" fill="hold"/>
                                        <p:tgtEl>
                                          <p:spTgt spid="6">
                                            <p:txEl>
                                              <p:pRg st="2" end="2"/>
                                            </p:txEl>
                                          </p:spTgt>
                                        </p:tgtEl>
                                        <p:attrNameLst>
                                          <p:attrName>ppt_h</p:attrName>
                                        </p:attrNameLst>
                                      </p:cBhvr>
                                      <p:tavLst>
                                        <p:tav tm="0">
                                          <p:val>
                                            <p:strVal val="#ppt_h"/>
                                          </p:val>
                                        </p:tav>
                                        <p:tav tm="100000">
                                          <p:val>
                                            <p:strVal val="#ppt_h"/>
                                          </p:val>
                                        </p:tav>
                                      </p:tavLst>
                                    </p:anim>
                                  </p:childTnLst>
                                </p:cTn>
                              </p:par>
                              <p:par>
                                <p:cTn id="38" presetID="45" presetClass="entr" presetSubtype="0" fill="hold" nodeType="withEffect">
                                  <p:stCondLst>
                                    <p:cond delay="0"/>
                                  </p:stCondLst>
                                  <p:childTnLst>
                                    <p:set>
                                      <p:cBhvr>
                                        <p:cTn id="39" dur="1" fill="hold">
                                          <p:stCondLst>
                                            <p:cond delay="0"/>
                                          </p:stCondLst>
                                        </p:cTn>
                                        <p:tgtEl>
                                          <p:spTgt spid="6">
                                            <p:txEl>
                                              <p:pRg st="3" end="3"/>
                                            </p:txEl>
                                          </p:spTgt>
                                        </p:tgtEl>
                                        <p:attrNameLst>
                                          <p:attrName>style.visibility</p:attrName>
                                        </p:attrNameLst>
                                      </p:cBhvr>
                                      <p:to>
                                        <p:strVal val="visible"/>
                                      </p:to>
                                    </p:set>
                                    <p:animEffect transition="in" filter="fade">
                                      <p:cBhvr>
                                        <p:cTn id="40" dur="2000"/>
                                        <p:tgtEl>
                                          <p:spTgt spid="6">
                                            <p:txEl>
                                              <p:pRg st="3" end="3"/>
                                            </p:txEl>
                                          </p:spTgt>
                                        </p:tgtEl>
                                      </p:cBhvr>
                                    </p:animEffect>
                                    <p:anim calcmode="lin" valueType="num">
                                      <p:cBhvr>
                                        <p:cTn id="41" dur="2000" fill="hold"/>
                                        <p:tgtEl>
                                          <p:spTgt spid="6">
                                            <p:txEl>
                                              <p:pRg st="3" end="3"/>
                                            </p:txEl>
                                          </p:spTgt>
                                        </p:tgtEl>
                                        <p:attrNameLst>
                                          <p:attrName>ppt_w</p:attrName>
                                        </p:attrNameLst>
                                      </p:cBhvr>
                                      <p:tavLst>
                                        <p:tav tm="0" fmla="#ppt_w*sin(2.5*pi*$)">
                                          <p:val>
                                            <p:fltVal val="0"/>
                                          </p:val>
                                        </p:tav>
                                        <p:tav tm="100000">
                                          <p:val>
                                            <p:fltVal val="1"/>
                                          </p:val>
                                        </p:tav>
                                      </p:tavLst>
                                    </p:anim>
                                    <p:anim calcmode="lin" valueType="num">
                                      <p:cBhvr>
                                        <p:cTn id="42" dur="2000" fill="hold"/>
                                        <p:tgtEl>
                                          <p:spTgt spid="6">
                                            <p:txEl>
                                              <p:pRg st="3" end="3"/>
                                            </p:txEl>
                                          </p:spTgt>
                                        </p:tgtEl>
                                        <p:attrNameLst>
                                          <p:attrName>ppt_h</p:attrName>
                                        </p:attrNameLst>
                                      </p:cBhvr>
                                      <p:tavLst>
                                        <p:tav tm="0">
                                          <p:val>
                                            <p:strVal val="#ppt_h"/>
                                          </p:val>
                                        </p:tav>
                                        <p:tav tm="100000">
                                          <p:val>
                                            <p:strVal val="#ppt_h"/>
                                          </p:val>
                                        </p:tav>
                                      </p:tavLst>
                                    </p:anim>
                                  </p:childTnLst>
                                </p:cTn>
                              </p:par>
                              <p:par>
                                <p:cTn id="43" presetID="45" presetClass="entr" presetSubtype="0" fill="hold" nodeType="withEffect">
                                  <p:stCondLst>
                                    <p:cond delay="0"/>
                                  </p:stCondLst>
                                  <p:childTnLst>
                                    <p:set>
                                      <p:cBhvr>
                                        <p:cTn id="44" dur="1" fill="hold">
                                          <p:stCondLst>
                                            <p:cond delay="0"/>
                                          </p:stCondLst>
                                        </p:cTn>
                                        <p:tgtEl>
                                          <p:spTgt spid="6">
                                            <p:txEl>
                                              <p:pRg st="4" end="4"/>
                                            </p:txEl>
                                          </p:spTgt>
                                        </p:tgtEl>
                                        <p:attrNameLst>
                                          <p:attrName>style.visibility</p:attrName>
                                        </p:attrNameLst>
                                      </p:cBhvr>
                                      <p:to>
                                        <p:strVal val="visible"/>
                                      </p:to>
                                    </p:set>
                                    <p:animEffect transition="in" filter="fade">
                                      <p:cBhvr>
                                        <p:cTn id="45" dur="2000"/>
                                        <p:tgtEl>
                                          <p:spTgt spid="6">
                                            <p:txEl>
                                              <p:pRg st="4" end="4"/>
                                            </p:txEl>
                                          </p:spTgt>
                                        </p:tgtEl>
                                      </p:cBhvr>
                                    </p:animEffect>
                                    <p:anim calcmode="lin" valueType="num">
                                      <p:cBhvr>
                                        <p:cTn id="46" dur="2000" fill="hold"/>
                                        <p:tgtEl>
                                          <p:spTgt spid="6">
                                            <p:txEl>
                                              <p:pRg st="4" end="4"/>
                                            </p:txEl>
                                          </p:spTgt>
                                        </p:tgtEl>
                                        <p:attrNameLst>
                                          <p:attrName>ppt_w</p:attrName>
                                        </p:attrNameLst>
                                      </p:cBhvr>
                                      <p:tavLst>
                                        <p:tav tm="0" fmla="#ppt_w*sin(2.5*pi*$)">
                                          <p:val>
                                            <p:fltVal val="0"/>
                                          </p:val>
                                        </p:tav>
                                        <p:tav tm="100000">
                                          <p:val>
                                            <p:fltVal val="1"/>
                                          </p:val>
                                        </p:tav>
                                      </p:tavLst>
                                    </p:anim>
                                    <p:anim calcmode="lin" valueType="num">
                                      <p:cBhvr>
                                        <p:cTn id="47" dur="2000" fill="hold"/>
                                        <p:tgtEl>
                                          <p:spTgt spid="6">
                                            <p:txEl>
                                              <p:pRg st="4" end="4"/>
                                            </p:txEl>
                                          </p:spTgt>
                                        </p:tgtEl>
                                        <p:attrNameLst>
                                          <p:attrName>ppt_h</p:attrName>
                                        </p:attrNameLst>
                                      </p:cBhvr>
                                      <p:tavLst>
                                        <p:tav tm="0">
                                          <p:val>
                                            <p:strVal val="#ppt_h"/>
                                          </p:val>
                                        </p:tav>
                                        <p:tav tm="100000">
                                          <p:val>
                                            <p:strVal val="#ppt_h"/>
                                          </p:val>
                                        </p:tav>
                                      </p:tavLst>
                                    </p:anim>
                                  </p:childTnLst>
                                </p:cTn>
                              </p:par>
                              <p:par>
                                <p:cTn id="48" presetID="45" presetClass="entr" presetSubtype="0" fill="hold" nodeType="withEffect">
                                  <p:stCondLst>
                                    <p:cond delay="0"/>
                                  </p:stCondLst>
                                  <p:childTnLst>
                                    <p:set>
                                      <p:cBhvr>
                                        <p:cTn id="49" dur="1" fill="hold">
                                          <p:stCondLst>
                                            <p:cond delay="0"/>
                                          </p:stCondLst>
                                        </p:cTn>
                                        <p:tgtEl>
                                          <p:spTgt spid="6">
                                            <p:txEl>
                                              <p:pRg st="5" end="5"/>
                                            </p:txEl>
                                          </p:spTgt>
                                        </p:tgtEl>
                                        <p:attrNameLst>
                                          <p:attrName>style.visibility</p:attrName>
                                        </p:attrNameLst>
                                      </p:cBhvr>
                                      <p:to>
                                        <p:strVal val="visible"/>
                                      </p:to>
                                    </p:set>
                                    <p:animEffect transition="in" filter="fade">
                                      <p:cBhvr>
                                        <p:cTn id="50" dur="2000"/>
                                        <p:tgtEl>
                                          <p:spTgt spid="6">
                                            <p:txEl>
                                              <p:pRg st="5" end="5"/>
                                            </p:txEl>
                                          </p:spTgt>
                                        </p:tgtEl>
                                      </p:cBhvr>
                                    </p:animEffect>
                                    <p:anim calcmode="lin" valueType="num">
                                      <p:cBhvr>
                                        <p:cTn id="51" dur="2000" fill="hold"/>
                                        <p:tgtEl>
                                          <p:spTgt spid="6">
                                            <p:txEl>
                                              <p:pRg st="5" end="5"/>
                                            </p:txEl>
                                          </p:spTgt>
                                        </p:tgtEl>
                                        <p:attrNameLst>
                                          <p:attrName>ppt_w</p:attrName>
                                        </p:attrNameLst>
                                      </p:cBhvr>
                                      <p:tavLst>
                                        <p:tav tm="0" fmla="#ppt_w*sin(2.5*pi*$)">
                                          <p:val>
                                            <p:fltVal val="0"/>
                                          </p:val>
                                        </p:tav>
                                        <p:tav tm="100000">
                                          <p:val>
                                            <p:fltVal val="1"/>
                                          </p:val>
                                        </p:tav>
                                      </p:tavLst>
                                    </p:anim>
                                    <p:anim calcmode="lin" valueType="num">
                                      <p:cBhvr>
                                        <p:cTn id="52" dur="2000" fill="hold"/>
                                        <p:tgtEl>
                                          <p:spTgt spid="6">
                                            <p:txEl>
                                              <p:pRg st="5" end="5"/>
                                            </p:txEl>
                                          </p:spTgt>
                                        </p:tgtEl>
                                        <p:attrNameLst>
                                          <p:attrName>ppt_h</p:attrName>
                                        </p:attrNameLst>
                                      </p:cBhvr>
                                      <p:tavLst>
                                        <p:tav tm="0">
                                          <p:val>
                                            <p:strVal val="#ppt_h"/>
                                          </p:val>
                                        </p:tav>
                                        <p:tav tm="100000">
                                          <p:val>
                                            <p:strVal val="#ppt_h"/>
                                          </p:val>
                                        </p:tav>
                                      </p:tavLst>
                                    </p:anim>
                                  </p:childTnLst>
                                </p:cTn>
                              </p:par>
                              <p:par>
                                <p:cTn id="53" presetID="45" presetClass="entr" presetSubtype="0" fill="hold" nodeType="withEffect">
                                  <p:stCondLst>
                                    <p:cond delay="0"/>
                                  </p:stCondLst>
                                  <p:childTnLst>
                                    <p:set>
                                      <p:cBhvr>
                                        <p:cTn id="54" dur="1" fill="hold">
                                          <p:stCondLst>
                                            <p:cond delay="0"/>
                                          </p:stCondLst>
                                        </p:cTn>
                                        <p:tgtEl>
                                          <p:spTgt spid="6">
                                            <p:txEl>
                                              <p:pRg st="6" end="6"/>
                                            </p:txEl>
                                          </p:spTgt>
                                        </p:tgtEl>
                                        <p:attrNameLst>
                                          <p:attrName>style.visibility</p:attrName>
                                        </p:attrNameLst>
                                      </p:cBhvr>
                                      <p:to>
                                        <p:strVal val="visible"/>
                                      </p:to>
                                    </p:set>
                                    <p:animEffect transition="in" filter="fade">
                                      <p:cBhvr>
                                        <p:cTn id="55" dur="2000"/>
                                        <p:tgtEl>
                                          <p:spTgt spid="6">
                                            <p:txEl>
                                              <p:pRg st="6" end="6"/>
                                            </p:txEl>
                                          </p:spTgt>
                                        </p:tgtEl>
                                      </p:cBhvr>
                                    </p:animEffect>
                                    <p:anim calcmode="lin" valueType="num">
                                      <p:cBhvr>
                                        <p:cTn id="56" dur="2000" fill="hold"/>
                                        <p:tgtEl>
                                          <p:spTgt spid="6">
                                            <p:txEl>
                                              <p:pRg st="6" end="6"/>
                                            </p:txEl>
                                          </p:spTgt>
                                        </p:tgtEl>
                                        <p:attrNameLst>
                                          <p:attrName>ppt_w</p:attrName>
                                        </p:attrNameLst>
                                      </p:cBhvr>
                                      <p:tavLst>
                                        <p:tav tm="0" fmla="#ppt_w*sin(2.5*pi*$)">
                                          <p:val>
                                            <p:fltVal val="0"/>
                                          </p:val>
                                        </p:tav>
                                        <p:tav tm="100000">
                                          <p:val>
                                            <p:fltVal val="1"/>
                                          </p:val>
                                        </p:tav>
                                      </p:tavLst>
                                    </p:anim>
                                    <p:anim calcmode="lin" valueType="num">
                                      <p:cBhvr>
                                        <p:cTn id="57" dur="2000" fill="hold"/>
                                        <p:tgtEl>
                                          <p:spTgt spid="6">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Заглавие 4"/>
          <p:cNvSpPr>
            <a:spLocks noGrp="1"/>
          </p:cNvSpPr>
          <p:nvPr>
            <p:ph type="title"/>
          </p:nvPr>
        </p:nvSpPr>
        <p:spPr/>
        <p:txBody>
          <a:bodyPr>
            <a:normAutofit/>
          </a:bodyPr>
          <a:lstStyle/>
          <a:p>
            <a:r>
              <a:rPr lang="bg-BG" sz="48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Проява на нетолерантност</a:t>
            </a:r>
          </a:p>
        </p:txBody>
      </p:sp>
      <p:sp>
        <p:nvSpPr>
          <p:cNvPr id="6" name="Контейнер за съдържание 5"/>
          <p:cNvSpPr>
            <a:spLocks noGrp="1"/>
          </p:cNvSpPr>
          <p:nvPr>
            <p:ph sz="half" idx="1"/>
          </p:nvPr>
        </p:nvSpPr>
        <p:spPr>
          <a:xfrm>
            <a:off x="838200" y="1507067"/>
            <a:ext cx="5181600" cy="4669896"/>
          </a:xfrm>
        </p:spPr>
        <p:txBody>
          <a:bodyPr>
            <a:normAutofit fontScale="85000" lnSpcReduction="20000"/>
          </a:bodyPr>
          <a:lstStyle/>
          <a:p>
            <a:r>
              <a:rPr lang="bg-BG" b="1" dirty="0">
                <a:solidFill>
                  <a:srgbClr val="FF0000"/>
                </a:solidFill>
              </a:rPr>
              <a:t>Склонност да обиждаш и да се присмиваш на другия;</a:t>
            </a:r>
          </a:p>
          <a:p>
            <a:r>
              <a:rPr lang="bg-BG" b="1" dirty="0">
                <a:solidFill>
                  <a:srgbClr val="FF0000"/>
                </a:solidFill>
              </a:rPr>
              <a:t>Показваш пренебрежение към различния от теб;</a:t>
            </a:r>
          </a:p>
          <a:p>
            <a:r>
              <a:rPr lang="bg-BG" b="1" dirty="0">
                <a:solidFill>
                  <a:srgbClr val="FF0000"/>
                </a:solidFill>
              </a:rPr>
              <a:t>Игнориране /изолираш своя събеседник, не разговаряш с него/;</a:t>
            </a:r>
          </a:p>
          <a:p>
            <a:r>
              <a:rPr lang="bg-BG" b="1" dirty="0">
                <a:solidFill>
                  <a:srgbClr val="FF0000"/>
                </a:solidFill>
              </a:rPr>
              <a:t>Изграждане на погрешно мнение за друг човек, защото е от различен пол, раса етническа група, култура;</a:t>
            </a:r>
          </a:p>
          <a:p>
            <a:r>
              <a:rPr lang="bg-BG" b="1" dirty="0" err="1">
                <a:solidFill>
                  <a:srgbClr val="FF0000"/>
                </a:solidFill>
              </a:rPr>
              <a:t>Етноцентризъм</a:t>
            </a:r>
            <a:r>
              <a:rPr lang="bg-BG" b="1" dirty="0">
                <a:solidFill>
                  <a:srgbClr val="FF0000"/>
                </a:solidFill>
              </a:rPr>
              <a:t> / приемаш само своите ценности и традиции и ги налагаш на останалите групи, защото мислиш, че са най-добри.</a:t>
            </a:r>
          </a:p>
          <a:p>
            <a:endParaRPr lang="bg-BG" dirty="0"/>
          </a:p>
        </p:txBody>
      </p:sp>
      <p:pic>
        <p:nvPicPr>
          <p:cNvPr id="8" name="Контейнер за съдържание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72200" y="1928654"/>
            <a:ext cx="5181600" cy="4145280"/>
          </a:xfrm>
        </p:spPr>
      </p:pic>
    </p:spTree>
    <p:extLst>
      <p:ext uri="{BB962C8B-B14F-4D97-AF65-F5344CB8AC3E}">
        <p14:creationId xmlns:p14="http://schemas.microsoft.com/office/powerpoint/2010/main" val="306806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fade">
                                      <p:cBhvr>
                                        <p:cTn id="25" dur="2000"/>
                                        <p:tgtEl>
                                          <p:spTgt spid="6">
                                            <p:txEl>
                                              <p:pRg st="0" end="0"/>
                                            </p:txEl>
                                          </p:spTgt>
                                        </p:tgtEl>
                                      </p:cBhvr>
                                    </p:animEffect>
                                    <p:anim calcmode="lin" valueType="num">
                                      <p:cBhvr>
                                        <p:cTn id="26" dur="2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27" dur="2000" fill="hold"/>
                                        <p:tgtEl>
                                          <p:spTgt spid="6">
                                            <p:txEl>
                                              <p:pRg st="0" end="0"/>
                                            </p:txEl>
                                          </p:spTgt>
                                        </p:tgtEl>
                                        <p:attrNameLst>
                                          <p:attrName>ppt_h</p:attrName>
                                        </p:attrNameLst>
                                      </p:cBhvr>
                                      <p:tavLst>
                                        <p:tav tm="0">
                                          <p:val>
                                            <p:strVal val="#ppt_h"/>
                                          </p:val>
                                        </p:tav>
                                        <p:tav tm="100000">
                                          <p:val>
                                            <p:strVal val="#ppt_h"/>
                                          </p:val>
                                        </p:tav>
                                      </p:tavLst>
                                    </p:anim>
                                  </p:childTnLst>
                                </p:cTn>
                              </p:par>
                              <p:par>
                                <p:cTn id="28" presetID="45" presetClass="entr" presetSubtype="0" fill="hold" nodeType="withEffect">
                                  <p:stCondLst>
                                    <p:cond delay="0"/>
                                  </p:stCondLst>
                                  <p:childTnLst>
                                    <p:set>
                                      <p:cBhvr>
                                        <p:cTn id="29" dur="1" fill="hold">
                                          <p:stCondLst>
                                            <p:cond delay="0"/>
                                          </p:stCondLst>
                                        </p:cTn>
                                        <p:tgtEl>
                                          <p:spTgt spid="6">
                                            <p:txEl>
                                              <p:pRg st="1" end="1"/>
                                            </p:txEl>
                                          </p:spTgt>
                                        </p:tgtEl>
                                        <p:attrNameLst>
                                          <p:attrName>style.visibility</p:attrName>
                                        </p:attrNameLst>
                                      </p:cBhvr>
                                      <p:to>
                                        <p:strVal val="visible"/>
                                      </p:to>
                                    </p:set>
                                    <p:animEffect transition="in" filter="fade">
                                      <p:cBhvr>
                                        <p:cTn id="30" dur="2000"/>
                                        <p:tgtEl>
                                          <p:spTgt spid="6">
                                            <p:txEl>
                                              <p:pRg st="1" end="1"/>
                                            </p:txEl>
                                          </p:spTgt>
                                        </p:tgtEl>
                                      </p:cBhvr>
                                    </p:animEffect>
                                    <p:anim calcmode="lin" valueType="num">
                                      <p:cBhvr>
                                        <p:cTn id="31" dur="2000" fill="hold"/>
                                        <p:tgtEl>
                                          <p:spTgt spid="6">
                                            <p:txEl>
                                              <p:pRg st="1" end="1"/>
                                            </p:txEl>
                                          </p:spTgt>
                                        </p:tgtEl>
                                        <p:attrNameLst>
                                          <p:attrName>ppt_w</p:attrName>
                                        </p:attrNameLst>
                                      </p:cBhvr>
                                      <p:tavLst>
                                        <p:tav tm="0" fmla="#ppt_w*sin(2.5*pi*$)">
                                          <p:val>
                                            <p:fltVal val="0"/>
                                          </p:val>
                                        </p:tav>
                                        <p:tav tm="100000">
                                          <p:val>
                                            <p:fltVal val="1"/>
                                          </p:val>
                                        </p:tav>
                                      </p:tavLst>
                                    </p:anim>
                                    <p:anim calcmode="lin" valueType="num">
                                      <p:cBhvr>
                                        <p:cTn id="32" dur="2000" fill="hold"/>
                                        <p:tgtEl>
                                          <p:spTgt spid="6">
                                            <p:txEl>
                                              <p:pRg st="1" end="1"/>
                                            </p:txEl>
                                          </p:spTgt>
                                        </p:tgtEl>
                                        <p:attrNameLst>
                                          <p:attrName>ppt_h</p:attrName>
                                        </p:attrNameLst>
                                      </p:cBhvr>
                                      <p:tavLst>
                                        <p:tav tm="0">
                                          <p:val>
                                            <p:strVal val="#ppt_h"/>
                                          </p:val>
                                        </p:tav>
                                        <p:tav tm="100000">
                                          <p:val>
                                            <p:strVal val="#ppt_h"/>
                                          </p:val>
                                        </p:tav>
                                      </p:tavLst>
                                    </p:anim>
                                  </p:childTnLst>
                                </p:cTn>
                              </p:par>
                              <p:par>
                                <p:cTn id="33" presetID="45" presetClass="entr" presetSubtype="0" fill="hold" nodeType="with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animEffect transition="in" filter="fade">
                                      <p:cBhvr>
                                        <p:cTn id="35" dur="2000"/>
                                        <p:tgtEl>
                                          <p:spTgt spid="6">
                                            <p:txEl>
                                              <p:pRg st="2" end="2"/>
                                            </p:txEl>
                                          </p:spTgt>
                                        </p:tgtEl>
                                      </p:cBhvr>
                                    </p:animEffect>
                                    <p:anim calcmode="lin" valueType="num">
                                      <p:cBhvr>
                                        <p:cTn id="36" dur="2000" fill="hold"/>
                                        <p:tgtEl>
                                          <p:spTgt spid="6">
                                            <p:txEl>
                                              <p:pRg st="2" end="2"/>
                                            </p:txEl>
                                          </p:spTgt>
                                        </p:tgtEl>
                                        <p:attrNameLst>
                                          <p:attrName>ppt_w</p:attrName>
                                        </p:attrNameLst>
                                      </p:cBhvr>
                                      <p:tavLst>
                                        <p:tav tm="0" fmla="#ppt_w*sin(2.5*pi*$)">
                                          <p:val>
                                            <p:fltVal val="0"/>
                                          </p:val>
                                        </p:tav>
                                        <p:tav tm="100000">
                                          <p:val>
                                            <p:fltVal val="1"/>
                                          </p:val>
                                        </p:tav>
                                      </p:tavLst>
                                    </p:anim>
                                    <p:anim calcmode="lin" valueType="num">
                                      <p:cBhvr>
                                        <p:cTn id="37" dur="2000" fill="hold"/>
                                        <p:tgtEl>
                                          <p:spTgt spid="6">
                                            <p:txEl>
                                              <p:pRg st="2" end="2"/>
                                            </p:txEl>
                                          </p:spTgt>
                                        </p:tgtEl>
                                        <p:attrNameLst>
                                          <p:attrName>ppt_h</p:attrName>
                                        </p:attrNameLst>
                                      </p:cBhvr>
                                      <p:tavLst>
                                        <p:tav tm="0">
                                          <p:val>
                                            <p:strVal val="#ppt_h"/>
                                          </p:val>
                                        </p:tav>
                                        <p:tav tm="100000">
                                          <p:val>
                                            <p:strVal val="#ppt_h"/>
                                          </p:val>
                                        </p:tav>
                                      </p:tavLst>
                                    </p:anim>
                                  </p:childTnLst>
                                </p:cTn>
                              </p:par>
                              <p:par>
                                <p:cTn id="38" presetID="45" presetClass="entr" presetSubtype="0" fill="hold" nodeType="withEffect">
                                  <p:stCondLst>
                                    <p:cond delay="0"/>
                                  </p:stCondLst>
                                  <p:childTnLst>
                                    <p:set>
                                      <p:cBhvr>
                                        <p:cTn id="39" dur="1" fill="hold">
                                          <p:stCondLst>
                                            <p:cond delay="0"/>
                                          </p:stCondLst>
                                        </p:cTn>
                                        <p:tgtEl>
                                          <p:spTgt spid="6">
                                            <p:txEl>
                                              <p:pRg st="3" end="3"/>
                                            </p:txEl>
                                          </p:spTgt>
                                        </p:tgtEl>
                                        <p:attrNameLst>
                                          <p:attrName>style.visibility</p:attrName>
                                        </p:attrNameLst>
                                      </p:cBhvr>
                                      <p:to>
                                        <p:strVal val="visible"/>
                                      </p:to>
                                    </p:set>
                                    <p:animEffect transition="in" filter="fade">
                                      <p:cBhvr>
                                        <p:cTn id="40" dur="2000"/>
                                        <p:tgtEl>
                                          <p:spTgt spid="6">
                                            <p:txEl>
                                              <p:pRg st="3" end="3"/>
                                            </p:txEl>
                                          </p:spTgt>
                                        </p:tgtEl>
                                      </p:cBhvr>
                                    </p:animEffect>
                                    <p:anim calcmode="lin" valueType="num">
                                      <p:cBhvr>
                                        <p:cTn id="41" dur="2000" fill="hold"/>
                                        <p:tgtEl>
                                          <p:spTgt spid="6">
                                            <p:txEl>
                                              <p:pRg st="3" end="3"/>
                                            </p:txEl>
                                          </p:spTgt>
                                        </p:tgtEl>
                                        <p:attrNameLst>
                                          <p:attrName>ppt_w</p:attrName>
                                        </p:attrNameLst>
                                      </p:cBhvr>
                                      <p:tavLst>
                                        <p:tav tm="0" fmla="#ppt_w*sin(2.5*pi*$)">
                                          <p:val>
                                            <p:fltVal val="0"/>
                                          </p:val>
                                        </p:tav>
                                        <p:tav tm="100000">
                                          <p:val>
                                            <p:fltVal val="1"/>
                                          </p:val>
                                        </p:tav>
                                      </p:tavLst>
                                    </p:anim>
                                    <p:anim calcmode="lin" valueType="num">
                                      <p:cBhvr>
                                        <p:cTn id="42" dur="2000" fill="hold"/>
                                        <p:tgtEl>
                                          <p:spTgt spid="6">
                                            <p:txEl>
                                              <p:pRg st="3" end="3"/>
                                            </p:txEl>
                                          </p:spTgt>
                                        </p:tgtEl>
                                        <p:attrNameLst>
                                          <p:attrName>ppt_h</p:attrName>
                                        </p:attrNameLst>
                                      </p:cBhvr>
                                      <p:tavLst>
                                        <p:tav tm="0">
                                          <p:val>
                                            <p:strVal val="#ppt_h"/>
                                          </p:val>
                                        </p:tav>
                                        <p:tav tm="100000">
                                          <p:val>
                                            <p:strVal val="#ppt_h"/>
                                          </p:val>
                                        </p:tav>
                                      </p:tavLst>
                                    </p:anim>
                                  </p:childTnLst>
                                </p:cTn>
                              </p:par>
                              <p:par>
                                <p:cTn id="43" presetID="45" presetClass="entr" presetSubtype="0" fill="hold" nodeType="withEffect">
                                  <p:stCondLst>
                                    <p:cond delay="0"/>
                                  </p:stCondLst>
                                  <p:childTnLst>
                                    <p:set>
                                      <p:cBhvr>
                                        <p:cTn id="44" dur="1" fill="hold">
                                          <p:stCondLst>
                                            <p:cond delay="0"/>
                                          </p:stCondLst>
                                        </p:cTn>
                                        <p:tgtEl>
                                          <p:spTgt spid="6">
                                            <p:txEl>
                                              <p:pRg st="4" end="4"/>
                                            </p:txEl>
                                          </p:spTgt>
                                        </p:tgtEl>
                                        <p:attrNameLst>
                                          <p:attrName>style.visibility</p:attrName>
                                        </p:attrNameLst>
                                      </p:cBhvr>
                                      <p:to>
                                        <p:strVal val="visible"/>
                                      </p:to>
                                    </p:set>
                                    <p:animEffect transition="in" filter="fade">
                                      <p:cBhvr>
                                        <p:cTn id="45" dur="2000"/>
                                        <p:tgtEl>
                                          <p:spTgt spid="6">
                                            <p:txEl>
                                              <p:pRg st="4" end="4"/>
                                            </p:txEl>
                                          </p:spTgt>
                                        </p:tgtEl>
                                      </p:cBhvr>
                                    </p:animEffect>
                                    <p:anim calcmode="lin" valueType="num">
                                      <p:cBhvr>
                                        <p:cTn id="46" dur="2000" fill="hold"/>
                                        <p:tgtEl>
                                          <p:spTgt spid="6">
                                            <p:txEl>
                                              <p:pRg st="4" end="4"/>
                                            </p:txEl>
                                          </p:spTgt>
                                        </p:tgtEl>
                                        <p:attrNameLst>
                                          <p:attrName>ppt_w</p:attrName>
                                        </p:attrNameLst>
                                      </p:cBhvr>
                                      <p:tavLst>
                                        <p:tav tm="0" fmla="#ppt_w*sin(2.5*pi*$)">
                                          <p:val>
                                            <p:fltVal val="0"/>
                                          </p:val>
                                        </p:tav>
                                        <p:tav tm="100000">
                                          <p:val>
                                            <p:fltVal val="1"/>
                                          </p:val>
                                        </p:tav>
                                      </p:tavLst>
                                    </p:anim>
                                    <p:anim calcmode="lin" valueType="num">
                                      <p:cBhvr>
                                        <p:cTn id="47" dur="2000" fill="hold"/>
                                        <p:tgtEl>
                                          <p:spTgt spid="6">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sz="half" idx="1"/>
          </p:nvPr>
        </p:nvSpPr>
        <p:spPr>
          <a:xfrm>
            <a:off x="838200" y="1676400"/>
            <a:ext cx="5181600" cy="4551363"/>
          </a:xfrm>
        </p:spPr>
        <p:txBody>
          <a:bodyPr/>
          <a:lstStyle/>
          <a:p>
            <a:pPr>
              <a:buFont typeface="Courier New" panose="02070309020205020404" pitchFamily="49" charset="0"/>
              <a:buChar char="o"/>
            </a:pPr>
            <a:r>
              <a:rPr lang="bg-BG" dirty="0">
                <a:solidFill>
                  <a:srgbClr val="FF0066"/>
                </a:solidFill>
              </a:rPr>
              <a:t>Взаимоуважение;</a:t>
            </a:r>
          </a:p>
          <a:p>
            <a:pPr>
              <a:buFont typeface="Courier New" panose="02070309020205020404" pitchFamily="49" charset="0"/>
              <a:buChar char="o"/>
            </a:pPr>
            <a:r>
              <a:rPr lang="bg-BG" dirty="0">
                <a:solidFill>
                  <a:srgbClr val="FF0066"/>
                </a:solidFill>
              </a:rPr>
              <a:t>Взаимопознание;</a:t>
            </a:r>
          </a:p>
          <a:p>
            <a:pPr>
              <a:buFont typeface="Courier New" panose="02070309020205020404" pitchFamily="49" charset="0"/>
              <a:buChar char="o"/>
            </a:pPr>
            <a:r>
              <a:rPr lang="bg-BG" dirty="0">
                <a:solidFill>
                  <a:srgbClr val="FF0066"/>
                </a:solidFill>
              </a:rPr>
              <a:t>Готовност за съдействие;</a:t>
            </a:r>
          </a:p>
          <a:p>
            <a:pPr>
              <a:buFont typeface="Courier New" panose="02070309020205020404" pitchFamily="49" charset="0"/>
              <a:buChar char="o"/>
            </a:pPr>
            <a:r>
              <a:rPr lang="bg-BG" dirty="0">
                <a:solidFill>
                  <a:srgbClr val="FF0066"/>
                </a:solidFill>
              </a:rPr>
              <a:t>Да проявяваме доброжелателност, съпричастност;</a:t>
            </a:r>
          </a:p>
          <a:p>
            <a:pPr>
              <a:buFont typeface="Courier New" panose="02070309020205020404" pitchFamily="49" charset="0"/>
              <a:buChar char="o"/>
            </a:pPr>
            <a:r>
              <a:rPr lang="bg-BG" dirty="0">
                <a:solidFill>
                  <a:srgbClr val="FF0066"/>
                </a:solidFill>
              </a:rPr>
              <a:t>Ефективно общуване със събеседника;</a:t>
            </a:r>
          </a:p>
          <a:p>
            <a:pPr>
              <a:buFont typeface="Courier New" panose="02070309020205020404" pitchFamily="49" charset="0"/>
              <a:buChar char="o"/>
            </a:pPr>
            <a:r>
              <a:rPr lang="bg-BG" dirty="0">
                <a:solidFill>
                  <a:srgbClr val="FF0066"/>
                </a:solidFill>
              </a:rPr>
              <a:t>Умение да се изслушваме</a:t>
            </a:r>
          </a:p>
          <a:p>
            <a:pPr>
              <a:buFont typeface="Courier New" panose="02070309020205020404" pitchFamily="49" charset="0"/>
              <a:buChar char="o"/>
            </a:pPr>
            <a:endParaRPr lang="bg-BG" dirty="0"/>
          </a:p>
        </p:txBody>
      </p:sp>
      <p:pic>
        <p:nvPicPr>
          <p:cNvPr id="6" name="Контейнер за съдържание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762750" y="2501106"/>
            <a:ext cx="4000500" cy="3000375"/>
          </a:xfrm>
        </p:spPr>
      </p:pic>
      <p:sp>
        <p:nvSpPr>
          <p:cNvPr id="5" name="Заглавие 4"/>
          <p:cNvSpPr>
            <a:spLocks noGrp="1"/>
          </p:cNvSpPr>
          <p:nvPr>
            <p:ph type="title"/>
          </p:nvPr>
        </p:nvSpPr>
        <p:spPr>
          <a:xfrm>
            <a:off x="838200" y="365125"/>
            <a:ext cx="10515600" cy="1311275"/>
          </a:xfrm>
        </p:spPr>
        <p:txBody>
          <a:bodyPr>
            <a:normAutofit fontScale="90000"/>
          </a:bodyPr>
          <a:lstStyle/>
          <a:p>
            <a:r>
              <a:rPr lang="bg-BG"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За да бъдем толерантни е необходимо да проявяваме:</a:t>
            </a:r>
            <a:br>
              <a:rPr lang="bg-BG"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br>
            <a:endParaRPr lang="bg-BG" dirty="0"/>
          </a:p>
        </p:txBody>
      </p:sp>
    </p:spTree>
    <p:extLst>
      <p:ext uri="{BB962C8B-B14F-4D97-AF65-F5344CB8AC3E}">
        <p14:creationId xmlns:p14="http://schemas.microsoft.com/office/powerpoint/2010/main" val="3744737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80">
                                          <p:stCondLst>
                                            <p:cond delay="0"/>
                                          </p:stCondLst>
                                        </p:cTn>
                                        <p:tgtEl>
                                          <p:spTgt spid="5"/>
                                        </p:tgtEl>
                                      </p:cBhvr>
                                    </p:animEffect>
                                    <p:anim calcmode="lin" valueType="num">
                                      <p:cBhvr>
                                        <p:cTn id="2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3" dur="26">
                                          <p:stCondLst>
                                            <p:cond delay="650"/>
                                          </p:stCondLst>
                                        </p:cTn>
                                        <p:tgtEl>
                                          <p:spTgt spid="5"/>
                                        </p:tgtEl>
                                      </p:cBhvr>
                                      <p:to x="100000" y="60000"/>
                                    </p:animScale>
                                    <p:animScale>
                                      <p:cBhvr>
                                        <p:cTn id="34" dur="166" decel="50000">
                                          <p:stCondLst>
                                            <p:cond delay="676"/>
                                          </p:stCondLst>
                                        </p:cTn>
                                        <p:tgtEl>
                                          <p:spTgt spid="5"/>
                                        </p:tgtEl>
                                      </p:cBhvr>
                                      <p:to x="100000" y="100000"/>
                                    </p:animScale>
                                    <p:animScale>
                                      <p:cBhvr>
                                        <p:cTn id="35" dur="26">
                                          <p:stCondLst>
                                            <p:cond delay="1312"/>
                                          </p:stCondLst>
                                        </p:cTn>
                                        <p:tgtEl>
                                          <p:spTgt spid="5"/>
                                        </p:tgtEl>
                                      </p:cBhvr>
                                      <p:to x="100000" y="80000"/>
                                    </p:animScale>
                                    <p:animScale>
                                      <p:cBhvr>
                                        <p:cTn id="36" dur="166" decel="50000">
                                          <p:stCondLst>
                                            <p:cond delay="1338"/>
                                          </p:stCondLst>
                                        </p:cTn>
                                        <p:tgtEl>
                                          <p:spTgt spid="5"/>
                                        </p:tgtEl>
                                      </p:cBhvr>
                                      <p:to x="100000" y="100000"/>
                                    </p:animScale>
                                    <p:animScale>
                                      <p:cBhvr>
                                        <p:cTn id="37" dur="26">
                                          <p:stCondLst>
                                            <p:cond delay="1642"/>
                                          </p:stCondLst>
                                        </p:cTn>
                                        <p:tgtEl>
                                          <p:spTgt spid="5"/>
                                        </p:tgtEl>
                                      </p:cBhvr>
                                      <p:to x="100000" y="90000"/>
                                    </p:animScale>
                                    <p:animScale>
                                      <p:cBhvr>
                                        <p:cTn id="38" dur="166" decel="50000">
                                          <p:stCondLst>
                                            <p:cond delay="1668"/>
                                          </p:stCondLst>
                                        </p:cTn>
                                        <p:tgtEl>
                                          <p:spTgt spid="5"/>
                                        </p:tgtEl>
                                      </p:cBhvr>
                                      <p:to x="100000" y="100000"/>
                                    </p:animScale>
                                    <p:animScale>
                                      <p:cBhvr>
                                        <p:cTn id="39" dur="26">
                                          <p:stCondLst>
                                            <p:cond delay="1808"/>
                                          </p:stCondLst>
                                        </p:cTn>
                                        <p:tgtEl>
                                          <p:spTgt spid="5"/>
                                        </p:tgtEl>
                                      </p:cBhvr>
                                      <p:to x="100000" y="95000"/>
                                    </p:animScale>
                                    <p:animScale>
                                      <p:cBhvr>
                                        <p:cTn id="4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Заглавие 4"/>
          <p:cNvSpPr>
            <a:spLocks noGrp="1"/>
          </p:cNvSpPr>
          <p:nvPr>
            <p:ph type="title"/>
          </p:nvPr>
        </p:nvSpPr>
        <p:spPr>
          <a:xfrm>
            <a:off x="839788" y="457200"/>
            <a:ext cx="4104745" cy="1600200"/>
          </a:xfrm>
        </p:spPr>
        <p:txBody>
          <a:bodyPr/>
          <a:lstStyle/>
          <a:p>
            <a:r>
              <a:rPr lang="bg-BG" b="1" dirty="0">
                <a:ln w="0"/>
                <a:solidFill>
                  <a:srgbClr val="002060"/>
                </a:solidFill>
                <a:effectLst>
                  <a:reflection blurRad="6350" stA="53000" endA="300" endPos="35500" dir="5400000" sy="-90000" algn="bl" rotWithShape="0"/>
                </a:effectLst>
              </a:rPr>
              <a:t>ТОЛЕРАНТНАТА ЛИЧНОСТ:</a:t>
            </a:r>
            <a:br>
              <a:rPr lang="bg-BG" b="1" dirty="0">
                <a:ln w="0"/>
                <a:solidFill>
                  <a:srgbClr val="002060"/>
                </a:solidFill>
                <a:effectLst>
                  <a:reflection blurRad="6350" stA="53000" endA="300" endPos="35500" dir="5400000" sy="-90000" algn="bl" rotWithShape="0"/>
                </a:effectLst>
              </a:rPr>
            </a:br>
            <a:endParaRPr lang="bg-BG" b="1" dirty="0">
              <a:solidFill>
                <a:srgbClr val="002060"/>
              </a:solidFill>
            </a:endParaRPr>
          </a:p>
        </p:txBody>
      </p:sp>
      <p:pic>
        <p:nvPicPr>
          <p:cNvPr id="8" name="Контейнер за картина 7"/>
          <p:cNvPicPr>
            <a:picLocks noGrp="1" noChangeAspect="1"/>
          </p:cNvPicPr>
          <p:nvPr>
            <p:ph type="pic" idx="1"/>
          </p:nvPr>
        </p:nvPicPr>
        <p:blipFill>
          <a:blip r:embed="rId3">
            <a:extLst>
              <a:ext uri="{28A0092B-C50C-407E-A947-70E740481C1C}">
                <a14:useLocalDpi xmlns:a14="http://schemas.microsoft.com/office/drawing/2010/main" val="0"/>
              </a:ext>
            </a:extLst>
          </a:blip>
          <a:srcRect t="10405" b="10405"/>
          <a:stretch>
            <a:fillRect/>
          </a:stretch>
        </p:blipFill>
        <p:spPr/>
      </p:pic>
      <p:sp>
        <p:nvSpPr>
          <p:cNvPr id="7" name="Текстов контейнер 6"/>
          <p:cNvSpPr>
            <a:spLocks noGrp="1"/>
          </p:cNvSpPr>
          <p:nvPr>
            <p:ph type="body" sz="half" idx="2"/>
          </p:nvPr>
        </p:nvSpPr>
        <p:spPr>
          <a:xfrm>
            <a:off x="839788" y="2057400"/>
            <a:ext cx="3932237" cy="4546600"/>
          </a:xfrm>
        </p:spPr>
        <p:txBody>
          <a:bodyPr>
            <a:noAutofit/>
          </a:bodyPr>
          <a:lstStyle/>
          <a:p>
            <a:pPr marL="285750" indent="-285750">
              <a:buFont typeface="Wingdings" panose="05000000000000000000" pitchFamily="2" charset="2"/>
              <a:buChar char="q"/>
            </a:pPr>
            <a:r>
              <a:rPr lang="bg-BG" sz="2400" dirty="0">
                <a:solidFill>
                  <a:srgbClr val="FF0066"/>
                </a:solidFill>
              </a:rPr>
              <a:t>е снизходителна;</a:t>
            </a:r>
          </a:p>
          <a:p>
            <a:pPr marL="285750" indent="-285750">
              <a:buFont typeface="Wingdings" panose="05000000000000000000" pitchFamily="2" charset="2"/>
              <a:buChar char="q"/>
            </a:pPr>
            <a:r>
              <a:rPr lang="bg-BG" sz="2400" dirty="0">
                <a:solidFill>
                  <a:srgbClr val="FF0066"/>
                </a:solidFill>
              </a:rPr>
              <a:t>проявява отговорност;</a:t>
            </a:r>
          </a:p>
          <a:p>
            <a:pPr marL="285750" indent="-285750">
              <a:buFont typeface="Wingdings" panose="05000000000000000000" pitchFamily="2" charset="2"/>
              <a:buChar char="q"/>
            </a:pPr>
            <a:r>
              <a:rPr lang="bg-BG" sz="2400" dirty="0">
                <a:solidFill>
                  <a:srgbClr val="FF0066"/>
                </a:solidFill>
              </a:rPr>
              <a:t>уважава мнението на другите;</a:t>
            </a:r>
          </a:p>
          <a:p>
            <a:pPr marL="285750" indent="-285750">
              <a:buFont typeface="Wingdings" panose="05000000000000000000" pitchFamily="2" charset="2"/>
              <a:buChar char="q"/>
            </a:pPr>
            <a:r>
              <a:rPr lang="bg-BG" sz="2400" dirty="0">
                <a:solidFill>
                  <a:srgbClr val="FF0066"/>
                </a:solidFill>
              </a:rPr>
              <a:t>доброжелателна;</a:t>
            </a:r>
          </a:p>
          <a:p>
            <a:pPr marL="285750" indent="-285750">
              <a:buFont typeface="Wingdings" panose="05000000000000000000" pitchFamily="2" charset="2"/>
              <a:buChar char="q"/>
            </a:pPr>
            <a:r>
              <a:rPr lang="bg-BG" sz="2400" dirty="0">
                <a:solidFill>
                  <a:srgbClr val="FF0066"/>
                </a:solidFill>
              </a:rPr>
              <a:t>проявява готовност за съвместна работа;</a:t>
            </a:r>
          </a:p>
          <a:p>
            <a:pPr marL="285750" indent="-285750">
              <a:buFont typeface="Wingdings" panose="05000000000000000000" pitchFamily="2" charset="2"/>
              <a:buChar char="q"/>
            </a:pPr>
            <a:r>
              <a:rPr lang="bg-BG" sz="2400" dirty="0">
                <a:solidFill>
                  <a:srgbClr val="FF0066"/>
                </a:solidFill>
              </a:rPr>
              <a:t>разбира и приема другите;</a:t>
            </a:r>
          </a:p>
          <a:p>
            <a:pPr marL="285750" indent="-285750">
              <a:buFont typeface="Wingdings" panose="05000000000000000000" pitchFamily="2" charset="2"/>
              <a:buChar char="q"/>
            </a:pPr>
            <a:r>
              <a:rPr lang="bg-BG" sz="2400" dirty="0">
                <a:solidFill>
                  <a:srgbClr val="FF0066"/>
                </a:solidFill>
              </a:rPr>
              <a:t>проявява хуманност /човечност/;</a:t>
            </a:r>
          </a:p>
          <a:p>
            <a:pPr marL="285750" indent="-285750">
              <a:buFont typeface="Wingdings" panose="05000000000000000000" pitchFamily="2" charset="2"/>
              <a:buChar char="q"/>
            </a:pPr>
            <a:endParaRPr lang="bg-BG" sz="2400" dirty="0"/>
          </a:p>
        </p:txBody>
      </p:sp>
      <p:sp>
        <p:nvSpPr>
          <p:cNvPr id="9" name="Правоъгълник 8"/>
          <p:cNvSpPr/>
          <p:nvPr/>
        </p:nvSpPr>
        <p:spPr>
          <a:xfrm>
            <a:off x="5827336" y="2967335"/>
            <a:ext cx="537327" cy="923330"/>
          </a:xfrm>
          <a:prstGeom prst="rect">
            <a:avLst/>
          </a:prstGeom>
          <a:noFill/>
        </p:spPr>
        <p:txBody>
          <a:bodyPr wrap="none" lIns="91440" tIns="45720" rIns="91440" bIns="45720">
            <a:spAutoFit/>
          </a:bodyPr>
          <a:lstStyle/>
          <a:p>
            <a:pPr algn="ctr"/>
            <a:r>
              <a:rPr lang="bg-BG"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Т</a:t>
            </a:r>
          </a:p>
        </p:txBody>
      </p:sp>
    </p:spTree>
    <p:extLst>
      <p:ext uri="{BB962C8B-B14F-4D97-AF65-F5344CB8AC3E}">
        <p14:creationId xmlns:p14="http://schemas.microsoft.com/office/powerpoint/2010/main" val="3209125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barn(inVertical)">
                                      <p:cBhvr>
                                        <p:cTn id="10" dur="500"/>
                                        <p:tgtEl>
                                          <p:spTgt spid="7">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barn(inVertical)">
                                      <p:cBhvr>
                                        <p:cTn id="13" dur="500"/>
                                        <p:tgtEl>
                                          <p:spTgt spid="7">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barn(inVertical)">
                                      <p:cBhvr>
                                        <p:cTn id="16" dur="500"/>
                                        <p:tgtEl>
                                          <p:spTgt spid="7">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barn(inVertical)">
                                      <p:cBhvr>
                                        <p:cTn id="19" dur="500"/>
                                        <p:tgtEl>
                                          <p:spTgt spid="7">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barn(inVertical)">
                                      <p:cBhvr>
                                        <p:cTn id="22" dur="500"/>
                                        <p:tgtEl>
                                          <p:spTgt spid="7">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animEffect transition="in" filter="barn(inVertical)">
                                      <p:cBhvr>
                                        <p:cTn id="25" dur="500"/>
                                        <p:tgtEl>
                                          <p:spTgt spid="7">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down)">
                                      <p:cBhvr>
                                        <p:cTn id="30" dur="580">
                                          <p:stCondLst>
                                            <p:cond delay="0"/>
                                          </p:stCondLst>
                                        </p:cTn>
                                        <p:tgtEl>
                                          <p:spTgt spid="5"/>
                                        </p:tgtEl>
                                      </p:cBhvr>
                                    </p:animEffect>
                                    <p:anim calcmode="lin" valueType="num">
                                      <p:cBhvr>
                                        <p:cTn id="31"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6" dur="26">
                                          <p:stCondLst>
                                            <p:cond delay="650"/>
                                          </p:stCondLst>
                                        </p:cTn>
                                        <p:tgtEl>
                                          <p:spTgt spid="5"/>
                                        </p:tgtEl>
                                      </p:cBhvr>
                                      <p:to x="100000" y="60000"/>
                                    </p:animScale>
                                    <p:animScale>
                                      <p:cBhvr>
                                        <p:cTn id="37" dur="166" decel="50000">
                                          <p:stCondLst>
                                            <p:cond delay="676"/>
                                          </p:stCondLst>
                                        </p:cTn>
                                        <p:tgtEl>
                                          <p:spTgt spid="5"/>
                                        </p:tgtEl>
                                      </p:cBhvr>
                                      <p:to x="100000" y="100000"/>
                                    </p:animScale>
                                    <p:animScale>
                                      <p:cBhvr>
                                        <p:cTn id="38" dur="26">
                                          <p:stCondLst>
                                            <p:cond delay="1312"/>
                                          </p:stCondLst>
                                        </p:cTn>
                                        <p:tgtEl>
                                          <p:spTgt spid="5"/>
                                        </p:tgtEl>
                                      </p:cBhvr>
                                      <p:to x="100000" y="80000"/>
                                    </p:animScale>
                                    <p:animScale>
                                      <p:cBhvr>
                                        <p:cTn id="39" dur="166" decel="50000">
                                          <p:stCondLst>
                                            <p:cond delay="1338"/>
                                          </p:stCondLst>
                                        </p:cTn>
                                        <p:tgtEl>
                                          <p:spTgt spid="5"/>
                                        </p:tgtEl>
                                      </p:cBhvr>
                                      <p:to x="100000" y="100000"/>
                                    </p:animScale>
                                    <p:animScale>
                                      <p:cBhvr>
                                        <p:cTn id="40" dur="26">
                                          <p:stCondLst>
                                            <p:cond delay="1642"/>
                                          </p:stCondLst>
                                        </p:cTn>
                                        <p:tgtEl>
                                          <p:spTgt spid="5"/>
                                        </p:tgtEl>
                                      </p:cBhvr>
                                      <p:to x="100000" y="90000"/>
                                    </p:animScale>
                                    <p:animScale>
                                      <p:cBhvr>
                                        <p:cTn id="41" dur="166" decel="50000">
                                          <p:stCondLst>
                                            <p:cond delay="1668"/>
                                          </p:stCondLst>
                                        </p:cTn>
                                        <p:tgtEl>
                                          <p:spTgt spid="5"/>
                                        </p:tgtEl>
                                      </p:cBhvr>
                                      <p:to x="100000" y="100000"/>
                                    </p:animScale>
                                    <p:animScale>
                                      <p:cBhvr>
                                        <p:cTn id="42" dur="26">
                                          <p:stCondLst>
                                            <p:cond delay="1808"/>
                                          </p:stCondLst>
                                        </p:cTn>
                                        <p:tgtEl>
                                          <p:spTgt spid="5"/>
                                        </p:tgtEl>
                                      </p:cBhvr>
                                      <p:to x="100000" y="95000"/>
                                    </p:animScale>
                                    <p:animScale>
                                      <p:cBhvr>
                                        <p:cTn id="43"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тема">
  <a:themeElements>
    <a:clrScheme name="О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548</TotalTime>
  <Words>673</Words>
  <Application>Microsoft Office PowerPoint</Application>
  <PresentationFormat>Widescreen</PresentationFormat>
  <Paragraphs>74</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Candara</vt:lpstr>
      <vt:lpstr>Courier New</vt:lpstr>
      <vt:lpstr>Gabriola</vt:lpstr>
      <vt:lpstr>Wingdings</vt:lpstr>
      <vt:lpstr>Office тема</vt:lpstr>
      <vt:lpstr>КАКВО Е ТОВА ТОЛЕРАНТНОСТ? </vt:lpstr>
      <vt:lpstr>PowerPoint Presentation</vt:lpstr>
      <vt:lpstr>PowerPoint Presentation</vt:lpstr>
      <vt:lpstr> </vt:lpstr>
      <vt:lpstr>Толерантността като качество на личността се проявява, когато приемаме различните от нас.</vt:lpstr>
      <vt:lpstr>PowerPoint Presentation</vt:lpstr>
      <vt:lpstr>Проява на нетолерантност</vt:lpstr>
      <vt:lpstr>За да бъдем толерантни е необходимо да проявяваме: </vt:lpstr>
      <vt:lpstr>ТОЛЕРАНТНАТА ЛИЧНОСТ: </vt:lpstr>
      <vt:lpstr>Нетолерантната личност: </vt:lpstr>
      <vt:lpstr>ПРАВИЛА ЗА ТОЛЕРАНТНО ОБЩУВАНЕ : </vt:lpstr>
      <vt:lpstr> Приказка за срещата  </vt:lpstr>
      <vt:lpstr>PowerPoint Presentation</vt:lpstr>
      <vt:lpstr>16 ноември – Международен ден на толерантността</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КАКВО Е ТОВА ТОЛЕРАНТНОСТ?</dc:title>
  <dc:creator>User1</dc:creator>
  <cp:lastModifiedBy>Мария Калинова</cp:lastModifiedBy>
  <cp:revision>36</cp:revision>
  <dcterms:created xsi:type="dcterms:W3CDTF">2016-11-11T06:05:38Z</dcterms:created>
  <dcterms:modified xsi:type="dcterms:W3CDTF">2022-11-13T18:04:36Z</dcterms:modified>
</cp:coreProperties>
</file>