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742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22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446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65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300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229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17.10.2021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886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17.10.2021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516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17.10.2021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533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2602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91B9-6587-4AF2-BEFA-80ED1BD98655}" type="datetimeFigureOut">
              <a:rPr lang="bg-BG" smtClean="0"/>
              <a:t>17.10.2021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968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91B9-6587-4AF2-BEFA-80ED1BD98655}" type="datetimeFigureOut">
              <a:rPr lang="bg-BG" smtClean="0"/>
              <a:t>17.10.2021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9574D-4DF5-44A1-99DE-9B30754042C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122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 rot="20174407">
            <a:off x="3656614" y="2186924"/>
            <a:ext cx="9128330" cy="1565108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КИБЕРТОРМОЗЪТ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32125" y="3714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39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http://parvogd.weebly.com/uploads/1/1/1/6/11167945/14158207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79" y="59999"/>
            <a:ext cx="5436195" cy="16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80" y="1562100"/>
            <a:ext cx="4762500" cy="4762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63381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77252" y="1507959"/>
            <a:ext cx="11081084" cy="5086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Запомнете! Последиците от </a:t>
            </a:r>
            <a:r>
              <a:rPr lang="bg-BG" sz="3200" b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кибертормоза</a:t>
            </a:r>
            <a:r>
              <a:rPr lang="bg-BG" sz="32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 засягат всички участници в ситуацията на тормоз.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3200" dirty="0">
                <a:solidFill>
                  <a:srgbClr val="002060"/>
                </a:solidFill>
                <a:latin typeface="Palatino Linotype" panose="02040502050505030304" pitchFamily="18" charset="0"/>
              </a:rPr>
              <a:t>Чувстват се нещастни и подтиснати;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3200" dirty="0">
                <a:solidFill>
                  <a:srgbClr val="002060"/>
                </a:solidFill>
                <a:latin typeface="Palatino Linotype" panose="02040502050505030304" pitchFamily="18" charset="0"/>
              </a:rPr>
              <a:t>Имат ниска самооценка и самочувствие;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3200" dirty="0">
                <a:solidFill>
                  <a:srgbClr val="002060"/>
                </a:solidFill>
                <a:latin typeface="Palatino Linotype" panose="02040502050505030304" pitchFamily="18" charset="0"/>
              </a:rPr>
              <a:t>Чувстват се отхвърлени и изолирани;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3200" dirty="0">
                <a:solidFill>
                  <a:srgbClr val="002060"/>
                </a:solidFill>
                <a:latin typeface="Palatino Linotype" panose="02040502050505030304" pitchFamily="18" charset="0"/>
              </a:rPr>
              <a:t>Влошена способност да общуват с хората;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sz="3200" dirty="0">
                <a:solidFill>
                  <a:srgbClr val="002060"/>
                </a:solidFill>
                <a:latin typeface="Palatino Linotype" panose="02040502050505030304" pitchFamily="18" charset="0"/>
              </a:rPr>
              <a:t>Създават трудно отношения на близост и доверие.</a:t>
            </a:r>
          </a:p>
          <a:p>
            <a:pPr>
              <a:buFont typeface="Wingdings" panose="05000000000000000000" pitchFamily="2" charset="2"/>
              <a:buChar char="ü"/>
            </a:pPr>
            <a:endParaRPr lang="bg-BG" sz="3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bg-BG" sz="3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990600" y="420103"/>
            <a:ext cx="10359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ПОСЛЕДИЦИ ОТ КИБЕРТОРМОЗА</a:t>
            </a:r>
          </a:p>
          <a:p>
            <a:pPr algn="ctr"/>
            <a:endParaRPr lang="bg-BG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93821" y="0"/>
            <a:ext cx="10515600" cy="1325563"/>
          </a:xfrm>
        </p:spPr>
        <p:txBody>
          <a:bodyPr/>
          <a:lstStyle/>
          <a:p>
            <a:pPr algn="ctr"/>
            <a:r>
              <a:rPr lang="bg-BG" alt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Какво да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bg-BG" alt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не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r>
              <a:rPr lang="bg-BG" alt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правя: </a:t>
            </a:r>
            <a:endParaRPr lang="bg-BG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199" y="1540042"/>
            <a:ext cx="10952747" cy="5181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bg-BG" altLang="en-US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Запази спокойствие – не позволявай да те обземе отчаяние;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altLang="en-US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Не отговаряй на обидите;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altLang="en-US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Ако е подходящо, отправи сдържана и учтива молба да бъде премахнато обидното съдържание;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altLang="en-US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Блокирай лицата, които те безпокоят, чрез твоите настройки. Те повече не биха могли да влязат в контакт с теб;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bg-BG" altLang="en-US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Докладвай на своите родители;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Говори за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това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 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Когато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имаш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проблеми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обърни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се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към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лица,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които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могат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да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ти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помогнат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,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като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напр.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твоите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родители, учители или приятели, на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които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вярваш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br>
              <a:rPr lang="bg-BG" altLang="en-US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br>
              <a:rPr lang="bg-BG" altLang="en-US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endParaRPr lang="bg-B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7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60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Ти</a:t>
            </a:r>
            <a:r>
              <a:rPr lang="bg-BG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имаш права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1556084"/>
            <a:ext cx="10515600" cy="46208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 Никой </a:t>
            </a:r>
            <a:r>
              <a:rPr lang="ru-RU" sz="40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няма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право да </a:t>
            </a:r>
            <a:r>
              <a:rPr lang="ru-RU" sz="40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публикува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твои снимки или видео в интернет,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да те </a:t>
            </a:r>
            <a:r>
              <a:rPr lang="ru-RU" sz="40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опозорява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или </a:t>
            </a:r>
            <a:r>
              <a:rPr lang="ru-RU" sz="40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обижда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Вярвай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в себе си!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 Важно е, </a:t>
            </a:r>
            <a:r>
              <a:rPr lang="ru-RU" sz="40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ти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ru-RU" sz="40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самият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да си </a:t>
            </a:r>
            <a:r>
              <a:rPr lang="ru-RU" sz="40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вярваш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Не се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оставяй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на никой да те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съсипе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и не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съсипвай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никого.</a:t>
            </a:r>
          </a:p>
          <a:p>
            <a:pPr marL="0" indent="0">
              <a:buNone/>
            </a:pPr>
            <a:endParaRPr lang="bg-BG" sz="4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5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2164404" y="2149187"/>
            <a:ext cx="767069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alatino Linotype" panose="02040502050505030304" pitchFamily="18" charset="0"/>
              </a:rPr>
              <a:t>БЛАГОДАРЯ </a:t>
            </a:r>
            <a:br>
              <a:rPr lang="bg-BG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alatino Linotype" panose="02040502050505030304" pitchFamily="18" charset="0"/>
              </a:rPr>
            </a:br>
            <a:r>
              <a:rPr lang="bg-BG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Palatino Linotype" panose="02040502050505030304" pitchFamily="18" charset="0"/>
              </a:rPr>
              <a:t>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184799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Какво е </a:t>
            </a:r>
            <a:r>
              <a:rPr lang="bg-BG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кибертормоз</a:t>
            </a:r>
            <a:r>
              <a:rPr lang="bg-BG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bg-BG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9433" y="1970468"/>
            <a:ext cx="4122476" cy="3048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Текстово поле 4"/>
          <p:cNvSpPr txBox="1"/>
          <p:nvPr/>
        </p:nvSpPr>
        <p:spPr>
          <a:xfrm>
            <a:off x="244699" y="1690687"/>
            <a:ext cx="75341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Кибертормозът</a:t>
            </a:r>
            <a:r>
              <a:rPr lang="bg-BG" sz="2400" b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 тормоз, който се извършва чрез средствата на технологиите за електронна комуникация- Интернет и мобилните телефони. Може да се открива под различни наименования:</a:t>
            </a:r>
            <a:r>
              <a:rPr lang="bg-BG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e-</a:t>
            </a:r>
            <a:r>
              <a:rPr lang="bg-BG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bullying</a:t>
            </a:r>
            <a:r>
              <a:rPr lang="bg-BG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(е-тормоз), </a:t>
            </a:r>
            <a:r>
              <a:rPr lang="bg-BG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</a:t>
            </a:r>
            <a:r>
              <a:rPr lang="bg-BG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bullying</a:t>
            </a:r>
            <a:r>
              <a:rPr lang="bg-BG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(електронен тормоз), </a:t>
            </a:r>
            <a:r>
              <a:rPr lang="bg-BG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cyberviolence</a:t>
            </a:r>
            <a:r>
              <a:rPr lang="bg-BG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bg-BG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кибернасилие</a:t>
            </a:r>
            <a:r>
              <a:rPr lang="bg-BG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bg-BG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bg-BG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bullying</a:t>
            </a:r>
            <a:r>
              <a:rPr lang="bg-BG" sz="24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(онлайн тормоз) и др., но най-широко разпространен е терминът </a:t>
            </a:r>
            <a:r>
              <a:rPr lang="bg-BG" sz="2400" b="1" i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кибертормоз</a:t>
            </a:r>
            <a:r>
              <a:rPr lang="bg-BG" sz="2400" b="1" i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bg-BG" sz="2400" b="1" i="1" dirty="0" err="1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cyberbullying</a:t>
            </a:r>
            <a:r>
              <a:rPr lang="bg-BG" sz="2400" b="1" i="1" dirty="0"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bg-BG" sz="24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5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22157" y="-86214"/>
            <a:ext cx="10515600" cy="1325563"/>
          </a:xfrm>
        </p:spPr>
        <p:txBody>
          <a:bodyPr/>
          <a:lstStyle/>
          <a:p>
            <a:pPr algn="ctr"/>
            <a:r>
              <a:rPr lang="bg-BG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Основни форми на </a:t>
            </a:r>
            <a:r>
              <a:rPr lang="bg-BG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кибертормоз</a:t>
            </a:r>
            <a:br>
              <a:rPr lang="bg-BG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endParaRPr lang="bg-BG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5208814" y="1393989"/>
            <a:ext cx="6781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g-BG" sz="2400" b="1" i="1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Кибертормоз</a:t>
            </a:r>
            <a:r>
              <a:rPr lang="bg-BG" sz="24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през мобилен телефон  включва: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sz="22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Обаждания, при които има директни заплахи, обиди, говорене на неприятни неща, изнудване, подигравки, а много често и само намеци;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sz="22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Всякакви злонамерени текстови и мултимедийни съобщения (SMS и MMS).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sz="22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Даването на мобилния номер на други хора без съгласието на детето, както и обаждането от негово име на роднини или приятели.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sz="22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Снимането с мобилен телефон и свободното разпространяване на снимки или видео без съгласието на детето, както и на материали, които уронват достойнството му, унижават го или го представят в неблагоприятна светлина.</a:t>
            </a:r>
          </a:p>
          <a:p>
            <a:endParaRPr lang="bg-BG" sz="2200" dirty="0">
              <a:latin typeface="Palatino Linotype" panose="02040502050505030304" pitchFamily="18" charset="0"/>
            </a:endParaRPr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267049">
            <a:off x="-52164" y="860448"/>
            <a:ext cx="4853267" cy="3368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7" y="4024294"/>
            <a:ext cx="4775677" cy="2785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652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6675" y="1063542"/>
            <a:ext cx="5481410" cy="5481410"/>
          </a:xfrm>
          <a:prstGeom prst="rect">
            <a:avLst/>
          </a:prstGeom>
        </p:spPr>
      </p:pic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bg-BG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Основни форми на </a:t>
            </a:r>
            <a:r>
              <a:rPr lang="bg-BG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кибертормоз</a:t>
            </a:r>
            <a:br>
              <a:rPr lang="bg-BG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endParaRPr lang="bg-BG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293915" y="1208314"/>
            <a:ext cx="556804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През интернет:</a:t>
            </a:r>
          </a:p>
          <a:p>
            <a:pPr lvl="0"/>
            <a:r>
              <a:rPr lang="bg-BG" sz="22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Една от най-често срещаните форми на </a:t>
            </a:r>
            <a:r>
              <a:rPr lang="bg-BG" sz="2200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кибертормоз</a:t>
            </a:r>
            <a:r>
              <a:rPr lang="bg-BG" sz="22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в интернет пространството се изразява чрез пускане на слухове или клюки в социалните мрежи: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bg-BG" sz="22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Фейсбук;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bg-BG" sz="22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Чатовете,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bg-BG" sz="22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Скайп.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bg-BG" sz="22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Пускане в интернет на снимки или </a:t>
            </a:r>
            <a:r>
              <a:rPr lang="bg-BG" sz="2200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клипчета</a:t>
            </a:r>
            <a:r>
              <a:rPr lang="bg-BG" sz="22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, които водят до унижение;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bg-BG" sz="22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Пращане на вируси или нежелани файлове, както и на задръстващи пощата имейли.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bg-BG" sz="22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Крадене на пароли и разбиване на акаунти и др.</a:t>
            </a:r>
          </a:p>
          <a:p>
            <a:r>
              <a:rPr lang="bg-BG" sz="2200" dirty="0">
                <a:latin typeface="Palatino Linotype" panose="02040502050505030304" pitchFamily="18" charset="0"/>
              </a:rPr>
              <a:t> </a:t>
            </a:r>
          </a:p>
          <a:p>
            <a:endParaRPr lang="bg-BG" sz="2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Основни причини</a:t>
            </a:r>
            <a:endParaRPr lang="bg-BG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73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73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73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7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73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7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7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7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373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bg-BG" altLang="en-US" sz="3600" dirty="0">
                <a:latin typeface="Palatino Linotype" panose="02040502050505030304" pitchFamily="18" charset="0"/>
              </a:rPr>
              <a:t>Насилие в семейството;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bg-BG" altLang="en-US" sz="3600" dirty="0">
                <a:latin typeface="Palatino Linotype" panose="02040502050505030304" pitchFamily="18" charset="0"/>
              </a:rPr>
              <a:t>Болезнено ниска самооценка;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bg-BG" altLang="en-US" sz="3600" dirty="0">
                <a:latin typeface="Palatino Linotype" panose="02040502050505030304" pitchFamily="18" charset="0"/>
              </a:rPr>
              <a:t>Емоционална/психическа нестабилност;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bg-BG" altLang="en-US" sz="3600" dirty="0">
                <a:latin typeface="Palatino Linotype" panose="02040502050505030304" pitchFamily="18" charset="0"/>
              </a:rPr>
              <a:t>Изолация от връстниците;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bg-BG" altLang="en-US" sz="3600" dirty="0">
                <a:latin typeface="Palatino Linotype" panose="02040502050505030304" pitchFamily="18" charset="0"/>
              </a:rPr>
              <a:t>Злоупотреба с алкохол или наркотични вещества.</a:t>
            </a:r>
          </a:p>
          <a:p>
            <a:endParaRPr lang="en-US" altLang="en-US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7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33137" y="192505"/>
            <a:ext cx="11293641" cy="6128084"/>
          </a:xfrm>
        </p:spPr>
        <p:txBody>
          <a:bodyPr>
            <a:noAutofit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bg-BG" sz="3200" b="1" dirty="0">
                <a:solidFill>
                  <a:schemeClr val="accent1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Разликата между "класическия" и </a:t>
            </a:r>
            <a:r>
              <a:rPr lang="bg-BG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кибертормоза</a:t>
            </a:r>
            <a:r>
              <a:rPr lang="bg-BG" sz="3200" b="1" dirty="0">
                <a:solidFill>
                  <a:schemeClr val="accent1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се изразява в:</a:t>
            </a:r>
          </a:p>
          <a:p>
            <a:pPr marL="6858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accent1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Смяна на физическата среда с електронна;</a:t>
            </a:r>
          </a:p>
          <a:p>
            <a:pPr marL="6858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accent1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Известна промяна във формите, свързана с възможностите и ограниченията на технологиите;</a:t>
            </a:r>
          </a:p>
          <a:p>
            <a:pPr marL="6858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Наблюдава се проява на </a:t>
            </a:r>
            <a:r>
              <a:rPr lang="bg-BG" dirty="0">
                <a:solidFill>
                  <a:schemeClr val="accent1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злонамереност и целенасочено желание да се навреди, дисбаланс на силата (най-вече изразен чрез невъзможността на жертвата да се защити успешно);</a:t>
            </a:r>
          </a:p>
          <a:p>
            <a:pPr marL="685800" indent="-4572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g-BG" dirty="0">
                <a:solidFill>
                  <a:schemeClr val="accent1">
                    <a:lumMod val="50000"/>
                  </a:schemeClr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Действието е многократното и се повтаря продължително във времето.</a:t>
            </a:r>
          </a:p>
          <a:p>
            <a:endParaRPr lang="bg-BG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4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2926" y="-1"/>
            <a:ext cx="6849980" cy="6561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g-BG" sz="360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0" indent="0" algn="ctr">
              <a:buNone/>
            </a:pPr>
            <a:r>
              <a:rPr lang="bg-BG" sz="3600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Интернет е световна мрежа, която съдържа огромно количество информация! Това е едно невероятно забавно място, в което могат да се вършат много приятни неща. В същото време интернет крие редица рискове и опасности. В мрежата се включват хора с лоши намерения насочени към Вас - децата.  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336" y="1017604"/>
            <a:ext cx="4099157" cy="4044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8244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4917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Д Е Ц А, З А П О М Н Е Т Е !</a:t>
            </a:r>
            <a:br>
              <a:rPr lang="bg-B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endParaRPr lang="bg-B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009773" y="4443663"/>
            <a:ext cx="5859317" cy="243551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bg-BG" sz="2200" dirty="0">
                <a:solidFill>
                  <a:srgbClr val="002060"/>
                </a:solidFill>
                <a:latin typeface="Palatino Linotype" panose="02040502050505030304" pitchFamily="18" charset="0"/>
              </a:rPr>
              <a:t>Никога не давайте лична информация на лице, с което сте се срещнали в интернет пространството</a:t>
            </a:r>
          </a:p>
          <a:p>
            <a:pPr marL="0" indent="0" algn="just">
              <a:buNone/>
            </a:pPr>
            <a:endParaRPr lang="bg-BG" sz="2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bg-BG" sz="2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bg-BG" sz="22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6214125" y="1007707"/>
            <a:ext cx="565496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bg-BG" sz="2200" dirty="0">
                <a:solidFill>
                  <a:srgbClr val="002060"/>
                </a:solidFill>
                <a:latin typeface="Palatino Linotype" panose="02040502050505030304" pitchFamily="18" charset="0"/>
              </a:rPr>
              <a:t>Не предоставяйте Ваши снимки, защото те могат да бъдат използвани за всякакви цели без Вашето съгласие.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2200" dirty="0">
                <a:solidFill>
                  <a:srgbClr val="002060"/>
                </a:solidFill>
                <a:latin typeface="Palatino Linotype" panose="02040502050505030304" pitchFamily="18" charset="0"/>
              </a:rPr>
              <a:t>Помнете, че в интернет трябва да се отнасяте с всеки като с непознат и не трябва да се доверявате на никого, защото дори и да си мислите, че си пишете с Ваш познат, самоличността му може да се използва от друг човек, който е злонамерен.</a:t>
            </a:r>
          </a:p>
          <a:p>
            <a:pPr algn="just"/>
            <a:endParaRPr lang="bg-BG" sz="2200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10" y="1300163"/>
            <a:ext cx="5554456" cy="4170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ово поле 6"/>
          <p:cNvSpPr txBox="1"/>
          <p:nvPr/>
        </p:nvSpPr>
        <p:spPr>
          <a:xfrm>
            <a:off x="128336" y="5470358"/>
            <a:ext cx="117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Освен това не предоставяйте информация за други хора, дори и да са Ваши приятели.</a:t>
            </a:r>
          </a:p>
          <a:p>
            <a:pPr algn="ctr"/>
            <a:r>
              <a:rPr lang="bg-BG" sz="24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Знайте, че сайтовете за запознанства са изключително опасни!</a:t>
            </a:r>
          </a:p>
          <a:p>
            <a:pPr algn="ctr"/>
            <a:endParaRPr lang="bg-BG" sz="2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endParaRPr lang="bg-BG" sz="2400" b="1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1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4989" y="576933"/>
            <a:ext cx="4118811" cy="2728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838200" y="-619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g-BG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Д Е Ц А, З А П О М Н Е Т Е !</a:t>
            </a:r>
            <a:br>
              <a:rPr lang="bg-B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endParaRPr lang="bg-B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36884" y="536461"/>
            <a:ext cx="57591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200" dirty="0">
                <a:latin typeface="Palatino Linotype" panose="02040502050505030304" pitchFamily="18" charset="0"/>
              </a:rPr>
              <a:t>Никога не приемайте среща, уговорена в чата или по друг начин чрез интернет – задължително уведомете родителите си;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200" dirty="0">
                <a:latin typeface="Palatino Linotype" panose="02040502050505030304" pitchFamily="18" charset="0"/>
              </a:rPr>
              <a:t>Ако попаднете на текст или съобщение в чата или на интернет страница, което Ви обижда, шокира или смущава - незабавно го покажете на родителите си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sz="2200" dirty="0">
              <a:latin typeface="Palatino Linotype" panose="02040502050505030304" pitchFamily="18" charset="0"/>
            </a:endParaRPr>
          </a:p>
        </p:txBody>
      </p:sp>
      <p:pic>
        <p:nvPicPr>
          <p:cNvPr id="3074" name="Picture 2" descr="http://www.infosi.bg/wp-content/uploads/2015/09/e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4" y="3585925"/>
            <a:ext cx="4742367" cy="30399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ово поле 7"/>
          <p:cNvSpPr txBox="1"/>
          <p:nvPr/>
        </p:nvSpPr>
        <p:spPr>
          <a:xfrm>
            <a:off x="5887454" y="3585925"/>
            <a:ext cx="61762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sz="2200" dirty="0">
                <a:latin typeface="Palatino Linotype" panose="02040502050505030304" pitchFamily="18" charset="0"/>
              </a:rPr>
              <a:t>Не правете нищо, което може да нанесе вреда на Вас, други хора, Вашият компютър или компютрите на други хора.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sz="2200" dirty="0">
                <a:latin typeface="Palatino Linotype" panose="02040502050505030304" pitchFamily="18" charset="0"/>
              </a:rPr>
              <a:t>Винаги казвайте на родителите си в какви сайтове влизате, с кого си пишете/чатите, какви файлове и материали възнамерявате да свалите от интернет. Съветвайте се с тях дали това е безопасно и им съобщавайте за всичко нередно.</a:t>
            </a:r>
          </a:p>
        </p:txBody>
      </p:sp>
    </p:spTree>
    <p:extLst>
      <p:ext uri="{BB962C8B-B14F-4D97-AF65-F5344CB8AC3E}">
        <p14:creationId xmlns:p14="http://schemas.microsoft.com/office/powerpoint/2010/main" val="1298002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TM04033925[[fn=Капчица]]</Template>
  <TotalTime>144</TotalTime>
  <Words>853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Palatino Linotype</vt:lpstr>
      <vt:lpstr>Wingdings</vt:lpstr>
      <vt:lpstr>Office тема</vt:lpstr>
      <vt:lpstr>КИБЕРТОРМОЗЪТ</vt:lpstr>
      <vt:lpstr>Какво е кибертормоз? </vt:lpstr>
      <vt:lpstr>Основни форми на кибертормоз </vt:lpstr>
      <vt:lpstr>Основни форми на кибертормоз </vt:lpstr>
      <vt:lpstr>Основни причини</vt:lpstr>
      <vt:lpstr>PowerPoint Presentation</vt:lpstr>
      <vt:lpstr>PowerPoint Presentation</vt:lpstr>
      <vt:lpstr>Д Е Ц А, З А П О М Н Е Т Е ! </vt:lpstr>
      <vt:lpstr>Д Е Ц А, З А П О М Н Е Т Е ! </vt:lpstr>
      <vt:lpstr>PowerPoint Presentation</vt:lpstr>
      <vt:lpstr>Какво да (не)правя: </vt:lpstr>
      <vt:lpstr>Ти имаш права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КИБЕРТОРМОЗЪТ</dc:title>
  <dc:creator>User1</dc:creator>
  <cp:lastModifiedBy>Мария М. Калинова</cp:lastModifiedBy>
  <cp:revision>22</cp:revision>
  <dcterms:created xsi:type="dcterms:W3CDTF">2016-02-21T12:55:20Z</dcterms:created>
  <dcterms:modified xsi:type="dcterms:W3CDTF">2021-10-17T16:06:20Z</dcterms:modified>
</cp:coreProperties>
</file>