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1" r:id="rId7"/>
    <p:sldId id="260" r:id="rId8"/>
    <p:sldId id="262" r:id="rId9"/>
    <p:sldId id="266" r:id="rId10"/>
    <p:sldId id="267" r:id="rId11"/>
    <p:sldId id="263" r:id="rId12"/>
    <p:sldId id="271" r:id="rId13"/>
    <p:sldId id="268" r:id="rId14"/>
    <p:sldId id="269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FA1C1-7CC7-4663-B647-82F44FAE08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98B866-0EFC-4CC2-8EE8-53CAEEE1E96E}">
      <dgm:prSet/>
      <dgm:spPr/>
      <dgm:t>
        <a:bodyPr/>
        <a:lstStyle/>
        <a:p>
          <a:pPr algn="ctr" rtl="0"/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ПРОМЯНАТА – </a:t>
          </a:r>
        </a:p>
        <a:p>
          <a:pPr algn="ctr" rtl="0"/>
          <a:r>
            <a: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ТОВА СМЕ НИЕ!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64052-F459-4FCC-8CA1-82D65324969D}" type="parTrans" cxnId="{44D37D5E-BE5A-4633-B1DE-1437432E3789}">
      <dgm:prSet/>
      <dgm:spPr/>
      <dgm:t>
        <a:bodyPr/>
        <a:lstStyle/>
        <a:p>
          <a:endParaRPr lang="en-US"/>
        </a:p>
      </dgm:t>
    </dgm:pt>
    <dgm:pt modelId="{3B605EA1-95A6-4F10-9EEC-6881F32B4FEE}" type="sibTrans" cxnId="{44D37D5E-BE5A-4633-B1DE-1437432E3789}">
      <dgm:prSet/>
      <dgm:spPr/>
      <dgm:t>
        <a:bodyPr/>
        <a:lstStyle/>
        <a:p>
          <a:endParaRPr lang="en-US"/>
        </a:p>
      </dgm:t>
    </dgm:pt>
    <dgm:pt modelId="{2A8D80F7-0940-4A56-9178-EA4CAF346772}" type="pres">
      <dgm:prSet presAssocID="{43AFA1C1-7CC7-4663-B647-82F44FAE08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4260A3-5E81-4B88-AF50-FFAC42629272}" type="pres">
      <dgm:prSet presAssocID="{F498B866-0EFC-4CC2-8EE8-53CAEEE1E96E}" presName="parentText" presStyleLbl="node1" presStyleIdx="0" presStyleCnt="1" custLinFactNeighborX="450" custLinFactNeighborY="178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01440-3EFB-4F33-A22D-E484141BDE7E}" type="presOf" srcId="{F498B866-0EFC-4CC2-8EE8-53CAEEE1E96E}" destId="{E64260A3-5E81-4B88-AF50-FFAC42629272}" srcOrd="0" destOrd="0" presId="urn:microsoft.com/office/officeart/2005/8/layout/vList2"/>
    <dgm:cxn modelId="{7E6759F7-FCF4-4A6C-89E0-A18F2E1A5912}" type="presOf" srcId="{43AFA1C1-7CC7-4663-B647-82F44FAE08AE}" destId="{2A8D80F7-0940-4A56-9178-EA4CAF346772}" srcOrd="0" destOrd="0" presId="urn:microsoft.com/office/officeart/2005/8/layout/vList2"/>
    <dgm:cxn modelId="{44D37D5E-BE5A-4633-B1DE-1437432E3789}" srcId="{43AFA1C1-7CC7-4663-B647-82F44FAE08AE}" destId="{F498B866-0EFC-4CC2-8EE8-53CAEEE1E96E}" srcOrd="0" destOrd="0" parTransId="{BB964052-F459-4FCC-8CA1-82D65324969D}" sibTransId="{3B605EA1-95A6-4F10-9EEC-6881F32B4FEE}"/>
    <dgm:cxn modelId="{E0C19183-CF7D-41E8-B068-756528E9810B}" type="presParOf" srcId="{2A8D80F7-0940-4A56-9178-EA4CAF346772}" destId="{E64260A3-5E81-4B88-AF50-FFAC426292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260A3-5E81-4B88-AF50-FFAC42629272}">
      <dsp:nvSpPr>
        <dsp:cNvPr id="0" name=""/>
        <dsp:cNvSpPr/>
      </dsp:nvSpPr>
      <dsp:spPr>
        <a:xfrm>
          <a:off x="0" y="6649"/>
          <a:ext cx="7772400" cy="238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ПРОМЯНАТА – </a:t>
          </a:r>
        </a:p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ТОВА СМЕ НИЕ!</a:t>
          </a:r>
          <a:endParaRPr lang="en-US" sz="5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228" y="122877"/>
        <a:ext cx="7539944" cy="214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DE34-A4DD-4CEC-920A-1C9B34DAF4BB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0E9E-0C2B-4643-B79B-68145D078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DFDB-4315-4E6C-B299-4ED778F03DB9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A421-C2E6-40D7-9652-3886B41F9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A3A6-31B2-4CBC-A2A2-130DF261EDC5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2B7-70D0-4413-BAE6-A8C23A87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8D87-3083-45AA-86E1-3C9121BEB73E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77D4-EFA7-4259-A2C4-36BB5E968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EEB4-3628-491A-B3F5-DC5C099F9255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EAD9-2348-40FE-928B-373B33FFF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E3C1-279C-4049-8A47-3E8C32B926D6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6DCD-4E44-48AE-A2C8-D8B0CE72E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14FC-D9A9-4C98-8D34-2EABCD1DE4D4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E409-1088-4BB7-85AF-033C57A02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870A-A2C5-412F-BCD1-0DAA0B857BDA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69E9-E987-45B8-910D-1EC190A0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8859-1698-429D-ABCA-A9AE12A41E6A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BAEA-0656-4367-8B73-E096CD72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AB1C-9D69-4B0B-BC0A-40145CE5D820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C94C-1D0F-4D00-ABD3-B5EE4799F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6B1F-46FD-4508-8839-091D8AF070CB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D72C-863B-4D51-990F-F2A39A7E4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D3357-26F8-48BA-9044-C6D731CF7F81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1AA18B-CCBE-4587-AA15-F1B9D82C8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3612746"/>
              </p:ext>
            </p:extLst>
          </p:nvPr>
        </p:nvGraphicFramePr>
        <p:xfrm>
          <a:off x="720772" y="1750160"/>
          <a:ext cx="77724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93" y="4790459"/>
            <a:ext cx="6858000" cy="1655762"/>
          </a:xfrm>
          <a:noFill/>
          <a:ln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идеи към реалност</a:t>
            </a: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156648" y="361981"/>
            <a:ext cx="66993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Първо основно училище </a:t>
            </a:r>
          </a:p>
          <a:p>
            <a:pPr algn="ctr"/>
            <a:r>
              <a:rPr lang="bg-BG" sz="2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„Св. Св. Кирил и Методий“</a:t>
            </a:r>
          </a:p>
          <a:p>
            <a:pPr algn="ctr"/>
            <a:r>
              <a:rPr lang="bg-BG" sz="2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 Гоце Делчев</a:t>
            </a:r>
            <a:endParaRPr lang="bg-BG" sz="2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Етапи на проекта и времева рамка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bg-BG" altLang="en-US" i="1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54691"/>
              </p:ext>
            </p:extLst>
          </p:nvPr>
        </p:nvGraphicFramePr>
        <p:xfrm>
          <a:off x="263047" y="1803747"/>
          <a:ext cx="8553405" cy="373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681"/>
                <a:gridCol w="1710681"/>
                <a:gridCol w="1801991"/>
                <a:gridCol w="1733266"/>
                <a:gridCol w="1596786"/>
              </a:tblGrid>
              <a:tr h="393403"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Вид дейност</a:t>
                      </a:r>
                      <a:endParaRPr lang="en-US" sz="1800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Седмица 1</a:t>
                      </a:r>
                      <a:endParaRPr lang="en-US" sz="1800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Седмица 2</a:t>
                      </a:r>
                      <a:endParaRPr lang="en-US" sz="1800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Седмица 3</a:t>
                      </a:r>
                      <a:endParaRPr lang="en-US" sz="1800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Седмица</a:t>
                      </a:r>
                      <a:r>
                        <a:rPr lang="bg-BG" sz="1800" baseline="0" dirty="0" smtClean="0"/>
                        <a:t> 4</a:t>
                      </a:r>
                      <a:endParaRPr lang="en-US" sz="1800" dirty="0"/>
                    </a:p>
                  </a:txBody>
                  <a:tcPr marL="91428" marR="91428" marT="45729" marB="45729"/>
                </a:tc>
              </a:tr>
              <a:tr h="1081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Издирване и събиране на исторически факти и веществени материали.</a:t>
                      </a:r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 sz="1800" i="1" dirty="0" smtClean="0"/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800" i="1" dirty="0" smtClean="0"/>
                        <a:t>V</a:t>
                      </a:r>
                      <a:endParaRPr lang="en-US" sz="1800" i="1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 sz="1800" i="1" dirty="0" smtClean="0"/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800" i="1" dirty="0" smtClean="0"/>
                        <a:t>V</a:t>
                      </a:r>
                      <a:endParaRPr lang="en-US" sz="1800" i="1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28" marR="91428" marT="45729" marB="45729"/>
                </a:tc>
              </a:tr>
              <a:tr h="885133">
                <a:tc>
                  <a:txBody>
                    <a:bodyPr/>
                    <a:lstStyle/>
                    <a:p>
                      <a:pPr algn="ctr"/>
                      <a:r>
                        <a:rPr lang="bg-BG" altLang="en-US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Последователно подбиране и подреждане на информацията</a:t>
                      </a:r>
                      <a:endParaRPr lang="en-US" sz="12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V</a:t>
                      </a:r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V</a:t>
                      </a:r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28" marR="91428" marT="45729" marB="45729"/>
                </a:tc>
              </a:tr>
              <a:tr h="4917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Създаване макет на „Лъч на времето“.</a:t>
                      </a:r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V</a:t>
                      </a:r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28" marR="91428" marT="45729" marB="45729"/>
                </a:tc>
              </a:tr>
              <a:tr h="885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12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Реализиране на идеята върху интерактивен тъч дисплей.</a:t>
                      </a:r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1428" marR="91428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smtClean="0"/>
                        <a:t>V</a:t>
                      </a:r>
                    </a:p>
                  </a:txBody>
                  <a:tcPr marL="91428" marR="91428" marT="45729" marB="45729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Тайна </a:t>
            </a:r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съставка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8650" y="1586322"/>
            <a:ext cx="7886700" cy="387278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bg-BG" altLang="en-US" i="1" dirty="0" smtClean="0"/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Прецизно и атрактивно представяне на живота на Първо основно училище „Св. Св. Кирил и Методий“, чрез иновативни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средства;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 към училището и историята, предаване на историята на бъдещите поколения.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bg-BG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bg-BG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bg-BG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Екип за реализация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28858" y="2502031"/>
            <a:ext cx="7886700" cy="252090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ts val="363"/>
              </a:spcBef>
              <a:buClr>
                <a:srgbClr val="104A57"/>
              </a:buClr>
              <a:buSzPct val="25000"/>
              <a:buFont typeface="Arial" charset="0"/>
              <a:buNone/>
            </a:pPr>
            <a:r>
              <a:rPr lang="bg-BG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А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ктивното 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участие 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на:</a:t>
            </a: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buClr>
                <a:srgbClr val="104A57"/>
              </a:buClr>
              <a:buSzPct val="25000"/>
              <a:buFont typeface="Arial" panose="020B0604020202020204" pitchFamily="34" charset="0"/>
              <a:buChar char="•"/>
            </a:pPr>
            <a:r>
              <a:rPr lang="bg-BG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Б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ивши 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и настоящи 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ученици;</a:t>
            </a: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buClr>
                <a:srgbClr val="104A57"/>
              </a:buClr>
              <a:buSzPct val="25000"/>
              <a:buFont typeface="Arial" panose="020B0604020202020204" pitchFamily="34" charset="0"/>
              <a:buChar char="•"/>
            </a:pP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Бивши и настоящи у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чители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;</a:t>
            </a:r>
            <a:endParaRPr lang="bg-BG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ahom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buClr>
                <a:srgbClr val="104A57"/>
              </a:buClr>
              <a:buSzPct val="25000"/>
              <a:buFont typeface="Arial" panose="020B0604020202020204" pitchFamily="34" charset="0"/>
              <a:buChar char="•"/>
            </a:pP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Общественият </a:t>
            </a:r>
            <a:r>
              <a:rPr lang="bg-BG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съвет към училището. </a:t>
            </a:r>
          </a:p>
          <a:p>
            <a:pPr marL="0" indent="0" algn="just" eaLnBrk="1" hangingPunct="1">
              <a:buFont typeface="Arial" charset="0"/>
              <a:buNone/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267121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bg-BG" altLang="en-US" i="1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нимки;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опирна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хартия за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изготвяне макет - „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Лъч на времето“;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нтерактивен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touch display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76405" y="2016690"/>
            <a:ext cx="8039361" cy="397075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bg-BG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Дофинансиране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идеята чрез участието на: </a:t>
            </a:r>
            <a:endParaRPr lang="bg-BG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дарители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доброволци;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благотворителни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базари;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bg-B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училището. </a:t>
            </a:r>
          </a:p>
          <a:p>
            <a:pPr marL="0" indent="0" eaLnBrk="1" hangingPunct="1">
              <a:buNone/>
              <a:defRPr/>
            </a:pPr>
            <a:r>
              <a:rPr lang="bg-B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Голяма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 от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общността, техните деца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бивши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в нашето училище,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затова смятаме, че за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тях ще бъде гордост настоящите ученици да виждат успехите им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.* </a:t>
            </a:r>
            <a:endParaRPr lang="bg-B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bg-BG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03806" y="740907"/>
            <a:ext cx="7886700" cy="1050316"/>
          </a:xfrm>
        </p:spPr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0233" y="1791223"/>
            <a:ext cx="7826418" cy="194470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bg-BG" altLang="en-US" i="1" dirty="0" smtClean="0"/>
          </a:p>
          <a:p>
            <a:pPr algn="just" eaLnBrk="1" hangingPunct="1">
              <a:buNone/>
              <a:defRPr/>
            </a:pPr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 реална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пречка за възпрепятстване реализацията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проекта.</a:t>
            </a:r>
            <a:endParaRPr lang="bg-B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28859" y="526096"/>
            <a:ext cx="7886700" cy="1027132"/>
          </a:xfrm>
        </p:spPr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 за успех</a:t>
            </a: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41384" y="1988463"/>
            <a:ext cx="7886700" cy="3770891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ъздаване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интерактивен тъч дисплей, показващ развитието във времето на Първо основно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„Св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Св. Кирил и Методий“, гр. Гоце 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Делчев - „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Лъч на времето</a:t>
            </a: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Иновация и новост в училището;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 за популяризиране на училището;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 кръг от хора, ползватели на идеята.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8650" y="133113"/>
            <a:ext cx="7886700" cy="1325563"/>
          </a:xfrm>
        </p:spPr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Комуникационни канали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1343652"/>
            <a:ext cx="8114517" cy="483878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bg-BG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редставяне на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педагогическия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 съвет;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училищен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 съвет. </a:t>
            </a:r>
            <a:endParaRPr lang="bg-BG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рганизиране на: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благотворителни и доброволчески базари. </a:t>
            </a:r>
            <a:endParaRPr lang="bg-BG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деята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ще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 разпространена чрез: </a:t>
            </a:r>
            <a:endParaRPr lang="bg-BG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bg-B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популяризиране в местни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медии и социални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мрежи, общността.</a:t>
            </a:r>
            <a:endParaRPr lang="bg-BG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официално представяне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„Лъч на времето“ в Първо основно училище „Св. Св. Кирил и </a:t>
            </a:r>
            <a:r>
              <a:rPr lang="bg-BG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Методий“</a:t>
            </a:r>
            <a:endParaRPr lang="bg-BG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bg-BG" altLang="en-US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5093"/>
            <a:ext cx="9180029" cy="49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54100"/>
          </a:xfrm>
        </p:spPr>
        <p:txBody>
          <a:bodyPr/>
          <a:lstStyle/>
          <a:p>
            <a:pPr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Съдържание: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0225" indent="-530225" eaLnBrk="1" hangingPunct="1">
              <a:lnSpc>
                <a:spcPct val="60000"/>
              </a:lnSpc>
              <a:spcBef>
                <a:spcPct val="0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Лъч на времето</a:t>
            </a:r>
            <a:endParaRPr lang="bg-BG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  <a:sym typeface="Tahoma" pitchFamily="34" charset="0"/>
            </a:endParaRP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Описание на проблема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Нашето решение 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Мисия и цели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групи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дейности и етапи на реализация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Времева рамка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Тайна съставка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Екип за реализация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Разходи и финансиране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Рискове 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Индикатори за успех</a:t>
            </a:r>
          </a:p>
          <a:p>
            <a:pPr marL="530225" indent="-530225" eaLnBrk="1" hangingPunct="1">
              <a:lnSpc>
                <a:spcPct val="60000"/>
              </a:lnSpc>
              <a:spcBef>
                <a:spcPts val="475"/>
              </a:spcBef>
              <a:buClr>
                <a:srgbClr val="104A57"/>
              </a:buClr>
              <a:buFont typeface="Tahoma" pitchFamily="34" charset="0"/>
              <a:buAutoNum type="arabicPeriod"/>
            </a:pPr>
            <a:r>
              <a:rPr lang="bg-BG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ahoma" pitchFamily="34" charset="0"/>
              </a:rPr>
              <a:t>Комуникационни канали</a:t>
            </a:r>
          </a:p>
          <a:p>
            <a:pPr marL="530225" indent="-530225" eaLnBrk="1" hangingPunct="1">
              <a:lnSpc>
                <a:spcPct val="70000"/>
              </a:lnSpc>
            </a:pPr>
            <a:endParaRPr lang="en-US" altLang="en-US" sz="2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14995" y="448589"/>
            <a:ext cx="6858000" cy="929835"/>
          </a:xfrm>
        </p:spPr>
        <p:txBody>
          <a:bodyPr/>
          <a:lstStyle/>
          <a:p>
            <a:pPr eaLnBrk="1" hangingPunct="1"/>
            <a:r>
              <a:rPr lang="bg-BG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Лъч на времето</a:t>
            </a:r>
          </a:p>
          <a:p>
            <a:pPr eaLnBrk="1" hangingPunct="1"/>
            <a:endParaRPr lang="en-US" alt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/>
          <a:srcRect l="22450" t="21787" r="8361" b="11135"/>
          <a:stretch/>
        </p:blipFill>
        <p:spPr>
          <a:xfrm>
            <a:off x="906273" y="1378424"/>
            <a:ext cx="7675443" cy="4183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650875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на проблема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8197" y="2516839"/>
            <a:ext cx="7886700" cy="2606306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bg-BG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на учениците за проучване и  запознаване и популяризиране историята на училището, както и запознаване 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общността 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миналото, настоящето и бъдещото на 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Първо 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 училище „Св. Св. Кирил и Методий“, гр. Гоце 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Делчев.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Нашето р</a:t>
            </a:r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ешение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41176" y="2455102"/>
            <a:ext cx="7886700" cy="265551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</a:t>
            </a:r>
            <a:r>
              <a:rPr lang="bg-BG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иновативна интерактивна дъска, изобразяваща </a:t>
            </a:r>
            <a:r>
              <a:rPr lang="bg-BG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лъч на времето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която показва </a:t>
            </a:r>
            <a:r>
              <a:rPr lang="bg-BG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спомените за миналото, успехите в настоящето и стремежите към бъдещето.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Мисия и мотиви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94830" y="2019299"/>
            <a:ext cx="4148066" cy="4149489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bg-BG" alt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Всеки ученик да се чувства горд от училището, в което учи, да познава миналото му, да се радва на настоящето и да отправя поглед към бъдещето.</a:t>
            </a:r>
            <a:endParaRPr lang="bg-BG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2019299"/>
            <a:ext cx="4435522" cy="3958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8650" y="1027906"/>
            <a:ext cx="8339987" cy="460022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bg-BG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Популяризиране сред учениците историческото минало на училището, настоящите успехи и стремежите към бъдещето;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2.Създаване макет на „Лъч на времето“ със снимки и информация;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Изграждане на интерактивна стена със снимки на директори, учители, ученици от минали години, проследяващи утвърждаването на училището като авторитетна просветна институция.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групи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bg-BG" alt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Ученици;</a:t>
            </a:r>
          </a:p>
          <a:p>
            <a:pPr eaLnBrk="1" hangingPunct="1">
              <a:defRPr/>
            </a:pP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Учители;</a:t>
            </a:r>
          </a:p>
          <a:p>
            <a:pPr eaLnBrk="1" hangingPunct="1">
              <a:defRPr/>
            </a:pPr>
            <a:r>
              <a:rPr lang="bg-BG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ости на училището.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дейности и етапи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реализиране на идеята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03806" y="2229634"/>
            <a:ext cx="7886700" cy="355739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Издирване и събиране на исторически факти и веществени материали.</a:t>
            </a:r>
          </a:p>
          <a:p>
            <a:pPr marL="0" indent="0" eaLnBrk="1" hangingPunct="1">
              <a:buNone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Последователно подбиране и подреждане на информацията.</a:t>
            </a:r>
          </a:p>
          <a:p>
            <a:pPr marL="0" indent="0" eaLnBrk="1" hangingPunct="1">
              <a:buNone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Създаване макет на „Лъч на времето“.</a:t>
            </a:r>
          </a:p>
          <a:p>
            <a:pPr marL="0" indent="0" eaLnBrk="1" hangingPunct="1">
              <a:buNone/>
              <a:defRPr/>
            </a:pPr>
            <a:r>
              <a:rPr lang="bg-BG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Реализиране на идеята върху интерактивен тъч дисплей.</a:t>
            </a:r>
          </a:p>
          <a:p>
            <a:pPr eaLnBrk="1" hangingPunct="1">
              <a:defRPr/>
            </a:pPr>
            <a:endParaRPr lang="bg-BG" altLang="en-US" i="1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431</Words>
  <Application>Microsoft Office PowerPoint</Application>
  <PresentationFormat>Презентация на цял екран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5" baseType="lpstr">
      <vt:lpstr>Times New Roman</vt:lpstr>
      <vt:lpstr>Calibri Light</vt:lpstr>
      <vt:lpstr>Arial</vt:lpstr>
      <vt:lpstr>Wingdings</vt:lpstr>
      <vt:lpstr>Tahoma</vt:lpstr>
      <vt:lpstr>Calibri</vt:lpstr>
      <vt:lpstr>Office Theme</vt:lpstr>
      <vt:lpstr>Презентация на PowerPoint</vt:lpstr>
      <vt:lpstr>Съдържание:</vt:lpstr>
      <vt:lpstr>Презентация на PowerPoint</vt:lpstr>
      <vt:lpstr>Описание на проблема</vt:lpstr>
      <vt:lpstr>Нашето решение</vt:lpstr>
      <vt:lpstr>Мисия и мотиви</vt:lpstr>
      <vt:lpstr>Цели:</vt:lpstr>
      <vt:lpstr>Целеви групи</vt:lpstr>
      <vt:lpstr>Основни дейности и етапи за реализиране на идеята </vt:lpstr>
      <vt:lpstr>Етапи на проекта и времева рамка</vt:lpstr>
      <vt:lpstr>Тайна съставка</vt:lpstr>
      <vt:lpstr>Екип за реализация</vt:lpstr>
      <vt:lpstr>Разходи</vt:lpstr>
      <vt:lpstr>Финансиране</vt:lpstr>
      <vt:lpstr>Рискове</vt:lpstr>
      <vt:lpstr>Индикатори за успех</vt:lpstr>
      <vt:lpstr>Комуникационни канали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Stanislav Dodov</dc:creator>
  <cp:lastModifiedBy>User1</cp:lastModifiedBy>
  <cp:revision>47</cp:revision>
  <dcterms:created xsi:type="dcterms:W3CDTF">2015-01-06T14:03:57Z</dcterms:created>
  <dcterms:modified xsi:type="dcterms:W3CDTF">2017-04-06T15:32:05Z</dcterms:modified>
</cp:coreProperties>
</file>