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99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729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129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881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984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159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398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309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055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633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66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771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B8C4-CABB-40C9-A12B-DF035B5951B1}" type="datetimeFigureOut">
              <a:rPr lang="bg-BG" smtClean="0"/>
              <a:t>11.2.2020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4300-A1A9-40B6-8770-FD2A0F6A9E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90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218364"/>
            <a:ext cx="10515600" cy="1828799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solidFill>
                  <a:srgbClr val="CC99FF"/>
                </a:solidFill>
              </a:rPr>
              <a:t>ЦВЕТОВЕТЕ НА ДЪГАТА И ПРИЯТЕЛСТВОТО</a:t>
            </a:r>
            <a:br>
              <a:rPr lang="bg-BG" b="1" dirty="0" smtClean="0">
                <a:solidFill>
                  <a:srgbClr val="CC99FF"/>
                </a:solidFill>
              </a:rPr>
            </a:br>
            <a:r>
              <a:rPr lang="bg-BG" b="1" i="1" dirty="0" smtClean="0">
                <a:solidFill>
                  <a:srgbClr val="CC99FF"/>
                </a:solidFill>
              </a:rPr>
              <a:t>ПРИКАЗКА</a:t>
            </a:r>
            <a:r>
              <a:rPr lang="bg-BG" b="1" dirty="0" smtClean="0">
                <a:solidFill>
                  <a:srgbClr val="CC99FF"/>
                </a:solidFill>
              </a:rPr>
              <a:t/>
            </a:r>
            <a:br>
              <a:rPr lang="bg-BG" b="1" dirty="0" smtClean="0">
                <a:solidFill>
                  <a:srgbClr val="CC99FF"/>
                </a:solidFill>
              </a:rPr>
            </a:br>
            <a:endParaRPr lang="bg-BG" b="1" dirty="0">
              <a:solidFill>
                <a:srgbClr val="CC99FF"/>
              </a:solidFill>
            </a:endParaRPr>
          </a:p>
        </p:txBody>
      </p:sp>
      <p:pic>
        <p:nvPicPr>
          <p:cNvPr id="4" name="Контейнер за съдържание 3" descr="D:\Users\User1\Desktop\1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21" y="1678674"/>
            <a:ext cx="5131557" cy="414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1" y="6020364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7" y="5491016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8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92">
              <a:srgbClr val="D2E3EB"/>
            </a:gs>
            <a:gs pos="52000">
              <a:srgbClr val="FFFF99"/>
            </a:gs>
            <a:gs pos="9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849086"/>
            <a:ext cx="5181600" cy="532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dirty="0"/>
              <a:t>Така цветовете продължили да се изтъкват, всеки възхвалявал качествата си. Техният спор ставал все по-шумен и по-шумен. 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00" y="2016452"/>
            <a:ext cx="5181600" cy="3549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6006717"/>
            <a:ext cx="1892489" cy="73136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01" y="251996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86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92">
              <a:srgbClr val="D2E3EB"/>
            </a:gs>
            <a:gs pos="24000">
              <a:srgbClr val="FFFF99"/>
            </a:gs>
            <a:gs pos="99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3600" dirty="0"/>
              <a:t>Изведнъж просветнала светкавица и се чул гръм. Проливен дъжд завалял върху тях. Цветовете се свили от страх, сгушили се близо един до друг за успокоение.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73" y="2791816"/>
            <a:ext cx="51816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" y="5965773"/>
            <a:ext cx="1892489" cy="73136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10" y="245660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60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92">
              <a:srgbClr val="D2E3EB"/>
            </a:gs>
            <a:gs pos="24000">
              <a:srgbClr val="FFFF99"/>
            </a:gs>
            <a:gs pos="99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2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цялата олелия се чул гласът на ДЪЖДА: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3200" dirty="0"/>
              <a:t>О, вие, неразумни цветове, не се опитвайте да се засенчите един друг! Не знаете ли, че всеки един от вас е създаден с определена цел, единствен и неповторим? Хайде, хванете се за ръце и елате при мен!</a:t>
            </a: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1700"/>
            <a:ext cx="5644243" cy="400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5946216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92">
              <a:srgbClr val="D2E3EB"/>
            </a:gs>
            <a:gs pos="52000">
              <a:srgbClr val="FFFF99"/>
            </a:gs>
            <a:gs pos="99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2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3999" y="538843"/>
            <a:ext cx="9579429" cy="2155371"/>
          </a:xfrm>
        </p:spPr>
        <p:txBody>
          <a:bodyPr>
            <a:noAutofit/>
          </a:bodyPr>
          <a:lstStyle/>
          <a:p>
            <a:r>
              <a:rPr lang="bg-BG" sz="4400" dirty="0">
                <a:latin typeface="+mn-lt"/>
              </a:rPr>
              <a:t>Те направили както им било наредено, събрали се и се хванали за ръце. </a:t>
            </a:r>
            <a:br>
              <a:rPr lang="bg-BG" sz="4400" dirty="0">
                <a:latin typeface="+mn-lt"/>
              </a:rPr>
            </a:br>
            <a:endParaRPr lang="bg-BG" sz="4400" dirty="0">
              <a:latin typeface="+mn-lt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539092"/>
            <a:ext cx="744855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1" y="6020364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74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798">
              <a:srgbClr val="D5E5F4"/>
            </a:gs>
            <a:gs pos="41000">
              <a:schemeClr val="accent1">
                <a:lumMod val="5000"/>
                <a:lumOff val="95000"/>
              </a:schemeClr>
            </a:gs>
            <a:gs pos="120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Дъждът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продължил нататък: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/>
              <a:t>От сега нататък, когато вали, всеки от вас ще се извие по небето, за да напомня за това, че вие може да живеете заедно в мир. Дъгата е знак за надеждата на утрото. Така, винаги когато един хубав дъжд измива света и се появи дъга на небето, ще се сещаме за това, че между нас цари </a:t>
            </a:r>
            <a:r>
              <a:rPr lang="bg-BG" dirty="0" smtClean="0"/>
              <a:t>уважение</a:t>
            </a:r>
            <a:r>
              <a:rPr lang="bg-BG" dirty="0"/>
              <a:t>!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онтейнер за съдържание 3" descr="D:\Users\User1\Desktop\1-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57" y="3690257"/>
            <a:ext cx="3516086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6053826"/>
            <a:ext cx="1892489" cy="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FFF00"/>
            </a:gs>
            <a:gs pos="41000">
              <a:schemeClr val="accent1">
                <a:lumMod val="5000"/>
                <a:lumOff val="95000"/>
              </a:schemeClr>
            </a:gs>
            <a:gs pos="120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9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00B0F0"/>
                </a:solidFill>
              </a:rPr>
              <a:t>Приятелството е като една дъга: </a:t>
            </a:r>
            <a:r>
              <a:rPr lang="bg-BG" dirty="0">
                <a:solidFill>
                  <a:srgbClr val="00B0F0"/>
                </a:solidFill>
              </a:rPr>
              <a:t/>
            </a:r>
            <a:br>
              <a:rPr lang="bg-BG" dirty="0">
                <a:solidFill>
                  <a:srgbClr val="00B0F0"/>
                </a:solidFill>
              </a:rPr>
            </a:br>
            <a:endParaRPr lang="bg-BG" dirty="0">
              <a:solidFill>
                <a:srgbClr val="00B0F0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388428" y="1078174"/>
            <a:ext cx="5965372" cy="52899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sz="3000" dirty="0" smtClean="0">
                <a:solidFill>
                  <a:srgbClr val="FF0000"/>
                </a:solidFill>
              </a:rPr>
              <a:t>Червено, като ябълка, сладка до сърцевината си. </a:t>
            </a:r>
            <a:br>
              <a:rPr lang="bg-BG" sz="3000" dirty="0" smtClean="0">
                <a:solidFill>
                  <a:srgbClr val="FF0000"/>
                </a:solidFill>
              </a:rPr>
            </a:br>
            <a:r>
              <a:rPr lang="bg-BG" sz="3000" dirty="0" smtClean="0">
                <a:solidFill>
                  <a:srgbClr val="FF6600"/>
                </a:solidFill>
              </a:rPr>
              <a:t>Оранжево, като пламък, който никога не гасне. </a:t>
            </a:r>
            <a:br>
              <a:rPr lang="bg-BG" sz="3000" dirty="0" smtClean="0">
                <a:solidFill>
                  <a:srgbClr val="FF6600"/>
                </a:solidFill>
              </a:rPr>
            </a:br>
            <a:r>
              <a:rPr lang="bg-BG" sz="3000" b="1" dirty="0" smtClean="0">
                <a:solidFill>
                  <a:srgbClr val="FFC000"/>
                </a:solidFill>
              </a:rPr>
              <a:t>Жълто, като слънцето, което огрява дните ни. </a:t>
            </a:r>
            <a:br>
              <a:rPr lang="bg-BG" sz="3000" b="1" dirty="0" smtClean="0">
                <a:solidFill>
                  <a:srgbClr val="FFC000"/>
                </a:solidFill>
              </a:rPr>
            </a:br>
            <a:r>
              <a:rPr lang="bg-BG" sz="3000" dirty="0" smtClean="0">
                <a:solidFill>
                  <a:srgbClr val="00B050"/>
                </a:solidFill>
              </a:rPr>
              <a:t>Зелено, като растение, което се разлиства. </a:t>
            </a:r>
            <a:br>
              <a:rPr lang="bg-BG" sz="3000" dirty="0" smtClean="0">
                <a:solidFill>
                  <a:srgbClr val="00B050"/>
                </a:solidFill>
              </a:rPr>
            </a:br>
            <a:r>
              <a:rPr lang="bg-BG" sz="3000" dirty="0" smtClean="0">
                <a:solidFill>
                  <a:schemeClr val="accent1">
                    <a:lumMod val="75000"/>
                  </a:schemeClr>
                </a:solidFill>
              </a:rPr>
              <a:t>Синьо, като водата, която е толкова чиста. </a:t>
            </a:r>
          </a:p>
          <a:p>
            <a:pPr marL="0" indent="0" algn="ctr">
              <a:buNone/>
            </a:pPr>
            <a:r>
              <a:rPr lang="bg-BG" sz="3000" b="1" dirty="0" smtClean="0">
                <a:solidFill>
                  <a:srgbClr val="CC99FF"/>
                </a:solidFill>
              </a:rPr>
              <a:t>Лилаво, като цвете, което омагьосва очите.</a:t>
            </a:r>
            <a:br>
              <a:rPr lang="bg-BG" sz="3000" b="1" dirty="0" smtClean="0">
                <a:solidFill>
                  <a:srgbClr val="CC99FF"/>
                </a:solidFill>
              </a:rPr>
            </a:br>
            <a:r>
              <a:rPr lang="bg-BG" sz="3000" dirty="0" smtClean="0">
                <a:solidFill>
                  <a:srgbClr val="002060"/>
                </a:solidFill>
              </a:rPr>
              <a:t>Индиго, като мечтите, които изпълват сърцето. </a:t>
            </a:r>
          </a:p>
          <a:p>
            <a:pPr marL="0" indent="0" algn="ctr">
              <a:buNone/>
            </a:pPr>
            <a:r>
              <a:rPr lang="bg-BG" b="1" dirty="0">
                <a:solidFill>
                  <a:srgbClr val="7030A0"/>
                </a:solidFill>
              </a:rPr>
              <a:t>Дано всеки е открил и открива приятелства, равни с тази красота!</a:t>
            </a:r>
            <a:endParaRPr lang="bg-BG" dirty="0">
              <a:solidFill>
                <a:srgbClr val="7030A0"/>
              </a:solidFill>
            </a:endParaRPr>
          </a:p>
          <a:p>
            <a:endParaRPr lang="bg-BG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bg-BG" sz="3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sz="4000" dirty="0" smtClean="0">
              <a:solidFill>
                <a:srgbClr val="002060"/>
              </a:solidFill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5" y="1078174"/>
            <a:ext cx="4735285" cy="421879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" y="6066678"/>
            <a:ext cx="1892489" cy="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FFFF00"/>
            </a:gs>
            <a:gs pos="41000">
              <a:schemeClr val="accent1">
                <a:lumMod val="5000"/>
                <a:lumOff val="95000"/>
              </a:schemeClr>
            </a:gs>
            <a:gs pos="120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9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g-BG" sz="3200" b="1" dirty="0" smtClean="0">
              <a:solidFill>
                <a:srgbClr val="CC99FF"/>
              </a:solidFill>
            </a:endParaRPr>
          </a:p>
          <a:p>
            <a:pPr marL="0" indent="0" algn="ctr">
              <a:buNone/>
            </a:pPr>
            <a:r>
              <a:rPr lang="bg-BG" sz="3200" b="1" i="1" dirty="0" smtClean="0">
                <a:solidFill>
                  <a:srgbClr val="CC99FF"/>
                </a:solidFill>
              </a:rPr>
              <a:t>БЛАГОДАРИМ ВИ ЗА ВНИМАНИЕТО!</a:t>
            </a:r>
          </a:p>
          <a:p>
            <a:pPr marL="0" indent="0" algn="ctr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7" y="0"/>
            <a:ext cx="2398593" cy="2658441"/>
          </a:xfrm>
          <a:prstGeom prst="rect">
            <a:avLst/>
          </a:prstGeom>
        </p:spPr>
      </p:pic>
      <p:pic>
        <p:nvPicPr>
          <p:cNvPr id="7" name="Контейнер за съдържание 3" descr="D:\Users\User1\Desktop\1-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57" y="3690257"/>
            <a:ext cx="3516086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" y="6066678"/>
            <a:ext cx="1892489" cy="73136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15723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6" y="1010836"/>
            <a:ext cx="5181600" cy="3961045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436728"/>
            <a:ext cx="5181600" cy="5740235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dirty="0" smtClean="0">
                <a:cs typeface="Times New Roman" panose="02020603050405020304" pitchFamily="18" charset="0"/>
              </a:rPr>
              <a:t>Преди </a:t>
            </a:r>
            <a:r>
              <a:rPr lang="bg-BG" sz="4000" dirty="0">
                <a:cs typeface="Times New Roman" panose="02020603050405020304" pitchFamily="18" charset="0"/>
              </a:rPr>
              <a:t>много години цветовете на този свят започнали да спорят. Всеки твърдял за себе си, че е най-добрият, най-важният, най-необходимият, най-обичаният!</a:t>
            </a:r>
          </a:p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1" y="6020364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7" y="5491016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49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FF99"/>
            </a:gs>
            <a:gs pos="9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bg-BG" b="1" i="1" dirty="0">
                <a:solidFill>
                  <a:srgbClr val="00B050"/>
                </a:solidFill>
                <a:latin typeface="+mn-lt"/>
              </a:rPr>
              <a:t>ЗЕЛЕНИЯТ </a:t>
            </a:r>
            <a:r>
              <a:rPr lang="bg-BG" dirty="0">
                <a:solidFill>
                  <a:srgbClr val="00B050"/>
                </a:solidFill>
                <a:latin typeface="+mn-lt"/>
              </a:rPr>
              <a:t>казал: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87606" y="1371600"/>
            <a:ext cx="4532194" cy="50974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g-BG" sz="3600" dirty="0"/>
              <a:t>Разбира се, че съм най-важният! Аз съм символ за живот и надежда. Аз съм избран за тревата, за цветята и листата. Без мен ще загинат всички животни. Погледнете природата около вас и ще видите, че аз съм навсякъде!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2" y="365125"/>
            <a:ext cx="4048125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69" y="3844655"/>
            <a:ext cx="5341794" cy="2891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9" y="6004533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03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FF99"/>
            </a:gs>
            <a:gs pos="9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lt"/>
              </a:rPr>
              <a:t> </a:t>
            </a:r>
            <a:r>
              <a:rPr lang="bg-BG" dirty="0" smtClean="0">
                <a:latin typeface="+mn-lt"/>
              </a:rPr>
              <a:t>                    </a:t>
            </a:r>
            <a:r>
              <a:rPr lang="bg-BG" b="1" i="1" dirty="0" smtClean="0">
                <a:solidFill>
                  <a:srgbClr val="0070C0"/>
                </a:solidFill>
                <a:latin typeface="+mn-lt"/>
              </a:rPr>
              <a:t>СИНИЯТ</a:t>
            </a:r>
            <a:r>
              <a:rPr lang="bg-BG" b="1" i="1" dirty="0" smtClean="0">
                <a:latin typeface="+mn-lt"/>
              </a:rPr>
              <a:t> </a:t>
            </a:r>
            <a:r>
              <a:rPr lang="bg-BG" dirty="0">
                <a:solidFill>
                  <a:srgbClr val="0070C0"/>
                </a:solidFill>
                <a:latin typeface="+mn-lt"/>
              </a:rPr>
              <a:t>казал: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351128" y="2139043"/>
            <a:ext cx="4668672" cy="38659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sz="3200" dirty="0" err="1" smtClean="0"/>
              <a:t>Ти</a:t>
            </a:r>
            <a:r>
              <a:rPr lang="bg-BG" sz="3200" dirty="0" smtClean="0"/>
              <a:t> </a:t>
            </a:r>
            <a:r>
              <a:rPr lang="bg-BG" sz="3200" dirty="0"/>
              <a:t>мислиш само за Земята! Но виж небето и морето! Аз съм във водата, която е основата на целия живот и от дълбините на морето стигам чак до облаците. Небето дава простор, свобода и безкрайност. Без моята свобода щяхте да сте едно нищо!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26652"/>
            <a:ext cx="4887686" cy="3250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2521" cy="2611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" y="6005015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45" y="111766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78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FFFF99"/>
            </a:gs>
            <a:gs pos="94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>
                <a:latin typeface="+mn-lt"/>
              </a:rPr>
              <a:t>			</a:t>
            </a:r>
            <a:r>
              <a:rPr lang="bg-BG" b="1" i="1" dirty="0" smtClean="0">
                <a:solidFill>
                  <a:srgbClr val="FFFF00"/>
                </a:solidFill>
                <a:latin typeface="+mn-lt"/>
              </a:rPr>
              <a:t>ЖЪЛТИЯТ</a:t>
            </a:r>
            <a:r>
              <a:rPr lang="bg-BG" b="1" i="1" dirty="0" smtClean="0">
                <a:latin typeface="+mn-lt"/>
              </a:rPr>
              <a:t> </a:t>
            </a:r>
            <a:r>
              <a:rPr lang="bg-BG" dirty="0">
                <a:solidFill>
                  <a:srgbClr val="FFFF00"/>
                </a:solidFill>
                <a:latin typeface="+mn-lt"/>
              </a:rPr>
              <a:t>се подсмихнал: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2220685"/>
            <a:ext cx="5181600" cy="3956277"/>
          </a:xfrm>
        </p:spPr>
        <p:txBody>
          <a:bodyPr/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dirty="0" smtClean="0"/>
              <a:t>Всички </a:t>
            </a:r>
            <a:r>
              <a:rPr lang="bg-BG" dirty="0"/>
              <a:t>вие сте толкова сериозни. Аз нося смях, веселие и топлина по света. Слънцето е жълто, Луната е жълта, звездите са жълти… Един слънчоглед кара света да се смее. Без мен нямаше да има радостни усмивки!</a:t>
            </a:r>
          </a:p>
          <a:p>
            <a:pPr algn="ctr"/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2741498"/>
            <a:ext cx="51816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62945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5975591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45" y="111766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6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FF99"/>
            </a:gs>
            <a:gs pos="9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95943" y="163287"/>
            <a:ext cx="7053944" cy="4816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>
                <a:solidFill>
                  <a:srgbClr val="FF6600"/>
                </a:solidFill>
              </a:rPr>
              <a:t>Тогава </a:t>
            </a:r>
            <a:r>
              <a:rPr lang="bg-BG" b="1" i="1" dirty="0">
                <a:solidFill>
                  <a:srgbClr val="FF6600"/>
                </a:solidFill>
              </a:rPr>
              <a:t>ОРАНЖЕВИЯТ </a:t>
            </a:r>
            <a:r>
              <a:rPr lang="bg-BG" dirty="0">
                <a:solidFill>
                  <a:srgbClr val="FF6600"/>
                </a:solidFill>
              </a:rPr>
              <a:t>започнал да се хвали: </a:t>
            </a:r>
            <a:endParaRPr lang="bg-BG" dirty="0" smtClean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bg-BG" dirty="0" smtClean="0"/>
              <a:t>Аз </a:t>
            </a:r>
            <a:r>
              <a:rPr lang="bg-BG" dirty="0"/>
              <a:t>съм цвета на здравето и обновлението. По-рядко се показвам, но съм ценен, защото служа за потребностите на човешкия живот. Аз пренасям най-важните витамини. Помислете за морковите, тиквите, </a:t>
            </a:r>
            <a:r>
              <a:rPr lang="bg-BG" dirty="0" err="1"/>
              <a:t>мангото</a:t>
            </a:r>
            <a:r>
              <a:rPr lang="bg-BG" dirty="0"/>
              <a:t> и папаята. Не съм винаги на хоризонта, но когато оцветявам небето по време на изгрев и залез, красотата ми е толкова впечатляваща, че никой не си губи времето в мисли за </a:t>
            </a:r>
            <a:r>
              <a:rPr lang="bg-BG" dirty="0" smtClean="0"/>
              <a:t>вас!</a:t>
            </a:r>
            <a:endParaRPr lang="bg-BG" dirty="0"/>
          </a:p>
          <a:p>
            <a:pPr algn="just"/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163286"/>
            <a:ext cx="3846285" cy="2884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48" y="4388731"/>
            <a:ext cx="3980545" cy="2168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965773"/>
            <a:ext cx="1892489" cy="73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63" y="5502962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92">
              <a:srgbClr val="D2E3EB"/>
            </a:gs>
            <a:gs pos="42000">
              <a:srgbClr val="FFFF99"/>
            </a:gs>
            <a:gs pos="25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i="1" dirty="0">
                <a:solidFill>
                  <a:srgbClr val="FF0000"/>
                </a:solidFill>
                <a:latin typeface="+mn-lt"/>
              </a:rPr>
              <a:t>ЧЕРВЕНИЯТ </a:t>
            </a:r>
            <a:r>
              <a:rPr lang="bg-BG" sz="3200" dirty="0">
                <a:solidFill>
                  <a:srgbClr val="FF0000"/>
                </a:solidFill>
                <a:latin typeface="+mn-lt"/>
              </a:rPr>
              <a:t>не могъл да се стърпи и извикал: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dirty="0"/>
              <a:t>Аз съм вашият владетел! Аз съм кръвта- кръвта на живота! Аз съм цвета на </a:t>
            </a:r>
            <a:r>
              <a:rPr lang="bg-BG" sz="3200" dirty="0" smtClean="0"/>
              <a:t>смелостта! </a:t>
            </a:r>
            <a:r>
              <a:rPr lang="bg-BG" sz="3200" dirty="0"/>
              <a:t>Готов съм да воювам за всяка идея. Без мен Земята би била пуста като луната. Аз съм цвета на страстта и любовта, на червените рози и </a:t>
            </a:r>
            <a:r>
              <a:rPr lang="bg-BG" sz="3200" dirty="0" smtClean="0"/>
              <a:t>мака!</a:t>
            </a:r>
            <a:endParaRPr lang="bg-BG" sz="3200" dirty="0"/>
          </a:p>
          <a:p>
            <a:pPr algn="ctr"/>
            <a:endParaRPr lang="bg-BG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6126632"/>
            <a:ext cx="1892489" cy="73136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96" y="0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8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92">
              <a:srgbClr val="D2E3EB"/>
            </a:gs>
            <a:gs pos="17000">
              <a:srgbClr val="FFFF99"/>
            </a:gs>
            <a:gs pos="9900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>
                <a:solidFill>
                  <a:srgbClr val="CC99FF"/>
                </a:solidFill>
                <a:latin typeface="+mn-lt"/>
              </a:rPr>
              <a:t>ВИОЛЕТОВИЯТ</a:t>
            </a:r>
            <a:r>
              <a:rPr lang="bg-BG" sz="3600" dirty="0">
                <a:solidFill>
                  <a:srgbClr val="CC99FF"/>
                </a:solidFill>
                <a:latin typeface="+mn-lt"/>
              </a:rPr>
              <a:t> се надигнал и казал гордо: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3600" dirty="0"/>
              <a:t>Аз съм цвета на царствеността, властта и мъдростта - крале, вождове и епископи винаги са избирали мен. Хората не ми се противопоставят. Хората ми се </a:t>
            </a:r>
            <a:r>
              <a:rPr lang="bg-BG" sz="3600" dirty="0" smtClean="0"/>
              <a:t>подчиняват</a:t>
            </a:r>
            <a:r>
              <a:rPr lang="bg-BG" sz="3600" dirty="0"/>
              <a:t>!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58" y="4506686"/>
            <a:ext cx="3145972" cy="218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29" y="1690688"/>
            <a:ext cx="3178629" cy="268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3" y="6010924"/>
            <a:ext cx="1892489" cy="73136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61" y="109182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92">
              <a:srgbClr val="D2E3EB"/>
            </a:gs>
            <a:gs pos="52000">
              <a:srgbClr val="FFFF99"/>
            </a:gs>
            <a:gs pos="99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269671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>
                <a:solidFill>
                  <a:srgbClr val="002060"/>
                </a:solidFill>
                <a:latin typeface="+mn-lt"/>
              </a:rPr>
              <a:t>Накрая се обадил и </a:t>
            </a:r>
            <a:r>
              <a:rPr lang="bg-BG" b="1" i="1" dirty="0">
                <a:solidFill>
                  <a:srgbClr val="002060"/>
                </a:solidFill>
                <a:latin typeface="+mn-lt"/>
              </a:rPr>
              <a:t>ИНДИГОВИЯТ </a:t>
            </a:r>
            <a:r>
              <a:rPr lang="bg-BG" dirty="0">
                <a:solidFill>
                  <a:srgbClr val="002060"/>
                </a:solidFill>
                <a:latin typeface="+mn-lt"/>
              </a:rPr>
              <a:t>цвят, по-тихо в сравнение с останалите, но все така със самочувствие: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624059" y="457200"/>
            <a:ext cx="6172200" cy="5861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dirty="0" smtClean="0"/>
              <a:t>Спомнете </a:t>
            </a:r>
            <a:r>
              <a:rPr lang="bg-BG" dirty="0"/>
              <a:t>си за мен. Аз съм цвета на мълчанието. Едва ли ме приемате наистина, но без мен всички бихте станали безотговорни. Представлявам мислите и наблюденията, полумрака и дълбоката вода. Нуждаете се от мен за равновесието и контраста, за молитвата и вътрешната </a:t>
            </a:r>
            <a:r>
              <a:rPr lang="bg-BG" dirty="0" smtClean="0"/>
              <a:t>свобода!</a:t>
            </a:r>
            <a:endParaRPr lang="bg-BG" dirty="0"/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3108552"/>
            <a:ext cx="3914775" cy="2600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1" y="6020364"/>
            <a:ext cx="1892489" cy="73136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96" y="0"/>
            <a:ext cx="1791269" cy="119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8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636</Words>
  <Application>Microsoft Office PowerPoint</Application>
  <PresentationFormat>Широк екран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тема</vt:lpstr>
      <vt:lpstr>ЦВЕТОВЕТЕ НА ДЪГАТА И ПРИЯТЕЛСТВОТО ПРИКАЗКА </vt:lpstr>
      <vt:lpstr>Презентация на PowerPoint</vt:lpstr>
      <vt:lpstr> ЗЕЛЕНИЯТ казал: </vt:lpstr>
      <vt:lpstr>                     СИНИЯТ казал: </vt:lpstr>
      <vt:lpstr>   ЖЪЛТИЯТ се подсмихнал: </vt:lpstr>
      <vt:lpstr>Презентация на PowerPoint</vt:lpstr>
      <vt:lpstr>ЧЕРВЕНИЯТ не могъл да се стърпи и извикал:</vt:lpstr>
      <vt:lpstr>ВИОЛЕТОВИЯТ се надигнал и казал гордо: </vt:lpstr>
      <vt:lpstr>Накрая се обадил и ИНДИГОВИЯТ цвят, по-тихо в сравнение с останалите, но все така със самочувствие: </vt:lpstr>
      <vt:lpstr>Презентация на PowerPoint</vt:lpstr>
      <vt:lpstr>Презентация на PowerPoint</vt:lpstr>
      <vt:lpstr>В цялата олелия се чул гласът на ДЪЖДА: </vt:lpstr>
      <vt:lpstr>Те направили както им било наредено, събрали се и се хванали за ръце.  </vt:lpstr>
      <vt:lpstr>Дъждът продължил нататък: </vt:lpstr>
      <vt:lpstr>Приятелството е като една дъга:  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ЦВЕТОВЕТЕ НА ДЪГАТА И ПРИЯТЕЛСТВОТО ПРИКАЗКА </dc:title>
  <dc:creator>User1</dc:creator>
  <cp:lastModifiedBy>User1</cp:lastModifiedBy>
  <cp:revision>43</cp:revision>
  <dcterms:created xsi:type="dcterms:W3CDTF">2020-02-07T12:44:40Z</dcterms:created>
  <dcterms:modified xsi:type="dcterms:W3CDTF">2020-02-11T11:02:17Z</dcterms:modified>
</cp:coreProperties>
</file>